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sldIdLst>
    <p:sldId id="256" r:id="rId2"/>
    <p:sldId id="258" r:id="rId3"/>
    <p:sldId id="264" r:id="rId4"/>
    <p:sldId id="265" r:id="rId5"/>
    <p:sldId id="259" r:id="rId6"/>
    <p:sldId id="275" r:id="rId7"/>
    <p:sldId id="276" r:id="rId8"/>
    <p:sldId id="272" r:id="rId9"/>
    <p:sldId id="273" r:id="rId10"/>
    <p:sldId id="274" r:id="rId11"/>
    <p:sldId id="271" r:id="rId12"/>
    <p:sldId id="257" r:id="rId13"/>
    <p:sldId id="266" r:id="rId14"/>
    <p:sldId id="267" r:id="rId15"/>
    <p:sldId id="268" r:id="rId16"/>
    <p:sldId id="269" r:id="rId17"/>
    <p:sldId id="260" r:id="rId18"/>
    <p:sldId id="261" r:id="rId19"/>
    <p:sldId id="363" r:id="rId20"/>
    <p:sldId id="307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9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2" r:id="rId50"/>
    <p:sldId id="341" r:id="rId51"/>
    <p:sldId id="343" r:id="rId52"/>
    <p:sldId id="344" r:id="rId53"/>
    <p:sldId id="361" r:id="rId54"/>
    <p:sldId id="362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04" r:id="rId71"/>
    <p:sldId id="305" r:id="rId72"/>
    <p:sldId id="306" r:id="rId73"/>
    <p:sldId id="262" r:id="rId74"/>
    <p:sldId id="277" r:id="rId75"/>
    <p:sldId id="278" r:id="rId76"/>
    <p:sldId id="279" r:id="rId77"/>
    <p:sldId id="280" r:id="rId78"/>
    <p:sldId id="281" r:id="rId79"/>
    <p:sldId id="282" r:id="rId80"/>
    <p:sldId id="283" r:id="rId81"/>
    <p:sldId id="284" r:id="rId82"/>
    <p:sldId id="285" r:id="rId83"/>
    <p:sldId id="286" r:id="rId84"/>
    <p:sldId id="287" r:id="rId85"/>
    <p:sldId id="291" r:id="rId86"/>
    <p:sldId id="293" r:id="rId87"/>
    <p:sldId id="294" r:id="rId88"/>
    <p:sldId id="300" r:id="rId89"/>
    <p:sldId id="301" r:id="rId90"/>
    <p:sldId id="302" r:id="rId91"/>
    <p:sldId id="303" r:id="rId92"/>
    <p:sldId id="365" r:id="rId9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1889C-E334-4C47-A5E5-18AAF00A1AC2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1A3C6-A352-4560-980F-F23254FDB8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66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C54-1D78-BA41-8C62-0A4C157F35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0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20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t>2021-05-11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Saksagliptyna" TargetMode="External"/><Relationship Id="rId2" Type="http://schemas.openxmlformats.org/officeDocument/2006/relationships/hyperlink" Target="https://pl.wikipedia.org/w/index.php?title=Wildagliptyna&amp;action=edit&amp;redlink=1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Saksagliptyna" TargetMode="External"/><Relationship Id="rId2" Type="http://schemas.openxmlformats.org/officeDocument/2006/relationships/hyperlink" Target="https://pl.wikipedia.org/w/index.php?title=Wildagliptyna&amp;action=edit&amp;redlink=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l.wikipedia.org/wiki/Berberyna" TargetMode="External"/><Relationship Id="rId5" Type="http://schemas.openxmlformats.org/officeDocument/2006/relationships/hyperlink" Target="https://pl.wikipedia.org/w/index.php?title=Alogliptyna&amp;action=edit&amp;redlink=1" TargetMode="External"/><Relationship Id="rId4" Type="http://schemas.openxmlformats.org/officeDocument/2006/relationships/hyperlink" Target="https://pl.wikipedia.org/wiki/Linagliptyna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diabetesnet.com/insulin-pens-for-a-basal-bolus-approach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nursingtimes.net/clinical-archive/assessment-skills/injection-technique-2-administering-drugs-via-the-subcutaneous-route-28-08-2018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nursingtimes.net/clinical-archive/assessment-skills/injection-technique-2-administering-drugs-via-the-subcutaneous-route-28-08-2018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dexcom.com/g6-cgm-system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077072"/>
            <a:ext cx="8077200" cy="952128"/>
          </a:xfrm>
        </p:spPr>
        <p:txBody>
          <a:bodyPr>
            <a:normAutofit/>
          </a:bodyPr>
          <a:lstStyle/>
          <a:p>
            <a:r>
              <a:rPr lang="pl-PL" sz="1200" dirty="0" smtClean="0"/>
              <a:t>Agnieszka Maksymiuk-Kłos</a:t>
            </a:r>
            <a:br>
              <a:rPr lang="pl-PL" sz="1200" dirty="0" smtClean="0"/>
            </a:br>
            <a:r>
              <a:rPr lang="pl-PL" sz="1200" dirty="0" smtClean="0"/>
              <a:t>Zespół Oddziałów Chorób Wewnętrznych, Endokrynologii i Diabetologii</a:t>
            </a:r>
            <a:br>
              <a:rPr lang="pl-PL" sz="1200" dirty="0" smtClean="0"/>
            </a:br>
            <a:r>
              <a:rPr lang="pl-PL" sz="1200" dirty="0" smtClean="0"/>
              <a:t>MSB w Warszawie</a:t>
            </a:r>
            <a:endParaRPr lang="pl-PL" sz="1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 smtClean="0"/>
              <a:t>Najnowsze wytyczne w leczeniu cukrzycy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504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Grupy ryzyka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 </a:t>
            </a:r>
            <a:r>
              <a:rPr lang="pl-PL" dirty="0" smtClean="0"/>
              <a:t>nadwaga</a:t>
            </a:r>
            <a:r>
              <a:rPr lang="pl-PL" dirty="0"/>
              <a:t> lub otyłość (BMI ≥25 kg/m</a:t>
            </a:r>
            <a:r>
              <a:rPr lang="pl-PL" baseline="30000" dirty="0"/>
              <a:t>2</a:t>
            </a:r>
            <a:r>
              <a:rPr lang="pl-PL" dirty="0"/>
              <a:t> lub obwód w talii &gt;80 cm u kobiet i &gt;94 cm u mężczyzn), </a:t>
            </a:r>
            <a:endParaRPr lang="pl-PL" dirty="0" smtClean="0"/>
          </a:p>
          <a:p>
            <a:r>
              <a:rPr lang="pl-PL" dirty="0" smtClean="0"/>
              <a:t>cukrzyca </a:t>
            </a:r>
            <a:r>
              <a:rPr lang="pl-PL" dirty="0"/>
              <a:t>występująca u rodziców lub rodzeństwa, </a:t>
            </a:r>
            <a:endParaRPr lang="pl-PL" dirty="0" smtClean="0"/>
          </a:p>
          <a:p>
            <a:r>
              <a:rPr lang="pl-PL" dirty="0" smtClean="0"/>
              <a:t>mała </a:t>
            </a:r>
            <a:r>
              <a:rPr lang="pl-PL" dirty="0"/>
              <a:t>aktywność fizyczna, </a:t>
            </a:r>
            <a:endParaRPr lang="pl-PL" dirty="0" smtClean="0"/>
          </a:p>
          <a:p>
            <a:r>
              <a:rPr lang="pl-PL" dirty="0" smtClean="0"/>
              <a:t>uprzednio </a:t>
            </a:r>
            <a:r>
              <a:rPr lang="pl-PL" dirty="0"/>
              <a:t>stwierdzone zaburzenia gospodarki węglowodanowej – IFG lub IGT, </a:t>
            </a:r>
            <a:endParaRPr lang="pl-PL" dirty="0" smtClean="0"/>
          </a:p>
          <a:p>
            <a:r>
              <a:rPr lang="pl-PL" dirty="0" smtClean="0"/>
              <a:t>przebyta </a:t>
            </a:r>
            <a:r>
              <a:rPr lang="pl-PL" dirty="0"/>
              <a:t>cukrzyca ciążowa, </a:t>
            </a:r>
            <a:endParaRPr lang="pl-PL" dirty="0" smtClean="0"/>
          </a:p>
          <a:p>
            <a:r>
              <a:rPr lang="pl-PL" dirty="0" smtClean="0"/>
              <a:t>urodzenie </a:t>
            </a:r>
            <a:r>
              <a:rPr lang="pl-PL" dirty="0"/>
              <a:t>dziecka o masie ciała &gt;4 kg, </a:t>
            </a:r>
            <a:endParaRPr lang="pl-PL" dirty="0" smtClean="0"/>
          </a:p>
          <a:p>
            <a:r>
              <a:rPr lang="pl-PL" dirty="0" smtClean="0"/>
              <a:t>nadciśnienie </a:t>
            </a:r>
            <a:r>
              <a:rPr lang="pl-PL" dirty="0"/>
              <a:t>tętnicze (≥140/90 mm Hg), </a:t>
            </a:r>
            <a:endParaRPr lang="pl-PL" dirty="0" smtClean="0"/>
          </a:p>
          <a:p>
            <a:r>
              <a:rPr lang="pl-PL" dirty="0" smtClean="0"/>
              <a:t>HDL-C</a:t>
            </a:r>
            <a:r>
              <a:rPr lang="pl-PL" dirty="0"/>
              <a:t> &lt;1,0 </a:t>
            </a:r>
            <a:r>
              <a:rPr lang="pl-PL" dirty="0" err="1"/>
              <a:t>mmol</a:t>
            </a:r>
            <a:r>
              <a:rPr lang="pl-PL" dirty="0"/>
              <a:t>/l (40 mg/dl) lub stężenie </a:t>
            </a:r>
            <a:r>
              <a:rPr lang="pl-PL" dirty="0" err="1"/>
              <a:t>triglicerydów</a:t>
            </a:r>
            <a:r>
              <a:rPr lang="pl-PL" dirty="0"/>
              <a:t> &gt;1,7 </a:t>
            </a:r>
            <a:r>
              <a:rPr lang="pl-PL" dirty="0" err="1"/>
              <a:t>mmol</a:t>
            </a:r>
            <a:r>
              <a:rPr lang="pl-PL" dirty="0"/>
              <a:t>/l (150 mg/dl), </a:t>
            </a:r>
            <a:endParaRPr lang="pl-PL" dirty="0" smtClean="0"/>
          </a:p>
          <a:p>
            <a:r>
              <a:rPr lang="pl-PL" dirty="0" smtClean="0"/>
              <a:t>zespół </a:t>
            </a:r>
            <a:r>
              <a:rPr lang="pl-PL" dirty="0" err="1"/>
              <a:t>policystycznych</a:t>
            </a:r>
            <a:r>
              <a:rPr lang="pl-PL" dirty="0"/>
              <a:t> jajników, </a:t>
            </a:r>
            <a:endParaRPr lang="pl-PL" dirty="0" smtClean="0"/>
          </a:p>
          <a:p>
            <a:r>
              <a:rPr lang="pl-PL" dirty="0" smtClean="0"/>
              <a:t>miażdżycowa </a:t>
            </a:r>
            <a:r>
              <a:rPr lang="pl-PL" dirty="0"/>
              <a:t>choroba układu krążenia, </a:t>
            </a:r>
            <a:endParaRPr lang="pl-PL" dirty="0" smtClean="0"/>
          </a:p>
          <a:p>
            <a:r>
              <a:rPr lang="pl-PL" dirty="0" smtClean="0"/>
              <a:t>mukowiscydoza </a:t>
            </a:r>
            <a:r>
              <a:rPr lang="pl-PL" dirty="0"/>
              <a:t>(badanie 1 ×/rok od 10. </a:t>
            </a:r>
            <a:r>
              <a:rPr lang="pl-PL" dirty="0" err="1"/>
              <a:t>rż</a:t>
            </a:r>
            <a:r>
              <a:rPr lang="pl-PL" dirty="0"/>
              <a:t>. w okresie bez zaostrzeń choroby oskrzelowo-płucnej, u chorych nieleczonych GKS</a:t>
            </a:r>
            <a:r>
              <a:rPr lang="pl-PL" dirty="0" smtClean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2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Zasady rozpoznania zaburzeń gospodarki węglowodanowej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/>
          <a:stretch/>
        </p:blipFill>
        <p:spPr bwMode="auto">
          <a:xfrm>
            <a:off x="395536" y="2346036"/>
            <a:ext cx="8460432" cy="34215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ipsa 3"/>
          <p:cNvSpPr/>
          <p:nvPr/>
        </p:nvSpPr>
        <p:spPr>
          <a:xfrm>
            <a:off x="251520" y="3717032"/>
            <a:ext cx="2088232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2411760" y="4941168"/>
            <a:ext cx="2088232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4572000" y="4941168"/>
            <a:ext cx="2088232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6732240" y="4941168"/>
            <a:ext cx="2088232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2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Trochę statystyk 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0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3" y="1334720"/>
            <a:ext cx="8879777" cy="3715588"/>
          </a:xfrm>
          <a:prstGeom prst="rect">
            <a:avLst/>
          </a:prstGeom>
        </p:spPr>
      </p:pic>
      <p:sp>
        <p:nvSpPr>
          <p:cNvPr id="249" name="object 249"/>
          <p:cNvSpPr/>
          <p:nvPr/>
        </p:nvSpPr>
        <p:spPr>
          <a:xfrm>
            <a:off x="3043126" y="1322163"/>
            <a:ext cx="880872" cy="1173761"/>
          </a:xfrm>
          <a:custGeom>
            <a:avLst/>
            <a:gdLst/>
            <a:ahLst/>
            <a:cxnLst/>
            <a:rect l="l" t="t" r="r" b="b"/>
            <a:pathLst>
              <a:path w="1936694" h="1936705">
                <a:moveTo>
                  <a:pt x="968347" y="0"/>
                </a:moveTo>
                <a:lnTo>
                  <a:pt x="888928" y="3210"/>
                </a:lnTo>
                <a:lnTo>
                  <a:pt x="811277" y="12674"/>
                </a:lnTo>
                <a:lnTo>
                  <a:pt x="735643" y="28142"/>
                </a:lnTo>
                <a:lnTo>
                  <a:pt x="662275" y="49367"/>
                </a:lnTo>
                <a:lnTo>
                  <a:pt x="591424" y="76098"/>
                </a:lnTo>
                <a:lnTo>
                  <a:pt x="523337" y="108086"/>
                </a:lnTo>
                <a:lnTo>
                  <a:pt x="458264" y="145081"/>
                </a:lnTo>
                <a:lnTo>
                  <a:pt x="396455" y="186836"/>
                </a:lnTo>
                <a:lnTo>
                  <a:pt x="338158" y="233100"/>
                </a:lnTo>
                <a:lnTo>
                  <a:pt x="283623" y="283624"/>
                </a:lnTo>
                <a:lnTo>
                  <a:pt x="233099" y="338160"/>
                </a:lnTo>
                <a:lnTo>
                  <a:pt x="186835" y="396457"/>
                </a:lnTo>
                <a:lnTo>
                  <a:pt x="145081" y="458267"/>
                </a:lnTo>
                <a:lnTo>
                  <a:pt x="108085" y="523341"/>
                </a:lnTo>
                <a:lnTo>
                  <a:pt x="76097" y="591428"/>
                </a:lnTo>
                <a:lnTo>
                  <a:pt x="49367" y="662281"/>
                </a:lnTo>
                <a:lnTo>
                  <a:pt x="28142" y="735649"/>
                </a:lnTo>
                <a:lnTo>
                  <a:pt x="12674" y="811284"/>
                </a:lnTo>
                <a:lnTo>
                  <a:pt x="3210" y="888937"/>
                </a:lnTo>
                <a:lnTo>
                  <a:pt x="0" y="968357"/>
                </a:lnTo>
                <a:lnTo>
                  <a:pt x="3210" y="1047777"/>
                </a:lnTo>
                <a:lnTo>
                  <a:pt x="12674" y="1125428"/>
                </a:lnTo>
                <a:lnTo>
                  <a:pt x="28142" y="1201062"/>
                </a:lnTo>
                <a:lnTo>
                  <a:pt x="49367" y="1274429"/>
                </a:lnTo>
                <a:lnTo>
                  <a:pt x="76097" y="1345281"/>
                </a:lnTo>
                <a:lnTo>
                  <a:pt x="108085" y="1413368"/>
                </a:lnTo>
                <a:lnTo>
                  <a:pt x="145081" y="1478440"/>
                </a:lnTo>
                <a:lnTo>
                  <a:pt x="186835" y="1540250"/>
                </a:lnTo>
                <a:lnTo>
                  <a:pt x="233099" y="1598546"/>
                </a:lnTo>
                <a:lnTo>
                  <a:pt x="283623" y="1653081"/>
                </a:lnTo>
                <a:lnTo>
                  <a:pt x="338158" y="1703605"/>
                </a:lnTo>
                <a:lnTo>
                  <a:pt x="396455" y="1749869"/>
                </a:lnTo>
                <a:lnTo>
                  <a:pt x="458264" y="1791623"/>
                </a:lnTo>
                <a:lnTo>
                  <a:pt x="523337" y="1828619"/>
                </a:lnTo>
                <a:lnTo>
                  <a:pt x="591424" y="1860607"/>
                </a:lnTo>
                <a:lnTo>
                  <a:pt x="662275" y="1887338"/>
                </a:lnTo>
                <a:lnTo>
                  <a:pt x="735643" y="1908562"/>
                </a:lnTo>
                <a:lnTo>
                  <a:pt x="811277" y="1924031"/>
                </a:lnTo>
                <a:lnTo>
                  <a:pt x="888928" y="1933495"/>
                </a:lnTo>
                <a:lnTo>
                  <a:pt x="968347" y="1936705"/>
                </a:lnTo>
                <a:lnTo>
                  <a:pt x="1047766" y="1933495"/>
                </a:lnTo>
                <a:lnTo>
                  <a:pt x="1125417" y="1924031"/>
                </a:lnTo>
                <a:lnTo>
                  <a:pt x="1201051" y="1908562"/>
                </a:lnTo>
                <a:lnTo>
                  <a:pt x="1274418" y="1887338"/>
                </a:lnTo>
                <a:lnTo>
                  <a:pt x="1345270" y="1860607"/>
                </a:lnTo>
                <a:lnTo>
                  <a:pt x="1413357" y="1828619"/>
                </a:lnTo>
                <a:lnTo>
                  <a:pt x="1478430" y="1791623"/>
                </a:lnTo>
                <a:lnTo>
                  <a:pt x="1540239" y="1749869"/>
                </a:lnTo>
                <a:lnTo>
                  <a:pt x="1598536" y="1703605"/>
                </a:lnTo>
                <a:lnTo>
                  <a:pt x="1653071" y="1653081"/>
                </a:lnTo>
                <a:lnTo>
                  <a:pt x="1703595" y="1598546"/>
                </a:lnTo>
                <a:lnTo>
                  <a:pt x="1749859" y="1540250"/>
                </a:lnTo>
                <a:lnTo>
                  <a:pt x="1791613" y="1478440"/>
                </a:lnTo>
                <a:lnTo>
                  <a:pt x="1828609" y="1413368"/>
                </a:lnTo>
                <a:lnTo>
                  <a:pt x="1860596" y="1345281"/>
                </a:lnTo>
                <a:lnTo>
                  <a:pt x="1887327" y="1274429"/>
                </a:lnTo>
                <a:lnTo>
                  <a:pt x="1908552" y="1201062"/>
                </a:lnTo>
                <a:lnTo>
                  <a:pt x="1924020" y="1125428"/>
                </a:lnTo>
                <a:lnTo>
                  <a:pt x="1933484" y="1047777"/>
                </a:lnTo>
                <a:lnTo>
                  <a:pt x="1936694" y="968357"/>
                </a:lnTo>
                <a:lnTo>
                  <a:pt x="1933484" y="888937"/>
                </a:lnTo>
                <a:lnTo>
                  <a:pt x="1924020" y="811284"/>
                </a:lnTo>
                <a:lnTo>
                  <a:pt x="1908552" y="735649"/>
                </a:lnTo>
                <a:lnTo>
                  <a:pt x="1887327" y="662281"/>
                </a:lnTo>
                <a:lnTo>
                  <a:pt x="1860596" y="591428"/>
                </a:lnTo>
                <a:lnTo>
                  <a:pt x="1828609" y="523341"/>
                </a:lnTo>
                <a:lnTo>
                  <a:pt x="1791613" y="458267"/>
                </a:lnTo>
                <a:lnTo>
                  <a:pt x="1749859" y="396457"/>
                </a:lnTo>
                <a:lnTo>
                  <a:pt x="1703595" y="338160"/>
                </a:lnTo>
                <a:lnTo>
                  <a:pt x="1653071" y="283624"/>
                </a:lnTo>
                <a:lnTo>
                  <a:pt x="1598536" y="233100"/>
                </a:lnTo>
                <a:lnTo>
                  <a:pt x="1540239" y="186836"/>
                </a:lnTo>
                <a:lnTo>
                  <a:pt x="1478430" y="145081"/>
                </a:lnTo>
                <a:lnTo>
                  <a:pt x="1413357" y="108086"/>
                </a:lnTo>
                <a:lnTo>
                  <a:pt x="1345270" y="76098"/>
                </a:lnTo>
                <a:lnTo>
                  <a:pt x="1274418" y="49367"/>
                </a:lnTo>
                <a:lnTo>
                  <a:pt x="1201051" y="28142"/>
                </a:lnTo>
                <a:lnTo>
                  <a:pt x="1125417" y="12674"/>
                </a:lnTo>
                <a:lnTo>
                  <a:pt x="1047766" y="3210"/>
                </a:lnTo>
                <a:lnTo>
                  <a:pt x="968347" y="0"/>
                </a:lnTo>
                <a:close/>
              </a:path>
            </a:pathLst>
          </a:custGeom>
          <a:solidFill>
            <a:srgbClr val="FFD5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 txBox="1"/>
          <p:nvPr/>
        </p:nvSpPr>
        <p:spPr>
          <a:xfrm>
            <a:off x="4302973" y="1624656"/>
            <a:ext cx="3365026" cy="6877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23054">
              <a:tabLst>
                <a:tab pos="2116273" algn="l"/>
                <a:tab pos="3052025" algn="l"/>
                <a:tab pos="3555468" algn="l"/>
              </a:tabLst>
            </a:pPr>
            <a:r>
              <a:rPr sz="1500" b="1" dirty="0" err="1">
                <a:solidFill>
                  <a:srgbClr val="009090"/>
                </a:solidFill>
                <a:cs typeface="Kozuka Gothic Pr6N EL"/>
              </a:rPr>
              <a:t>Powikłania</a:t>
            </a:r>
            <a:r>
              <a:rPr lang="pl-PL" sz="1500" b="1" dirty="0">
                <a:solidFill>
                  <a:srgbClr val="009090"/>
                </a:solidFill>
                <a:cs typeface="Kozuka Gothic Pr6N EL"/>
              </a:rPr>
              <a:t> </a:t>
            </a:r>
            <a:r>
              <a:rPr sz="1500" b="1" dirty="0" err="1">
                <a:solidFill>
                  <a:srgbClr val="009090"/>
                </a:solidFill>
                <a:cs typeface="Kozuka Gothic Pr6N EL"/>
              </a:rPr>
              <a:t>cukrzycy</a:t>
            </a:r>
            <a:r>
              <a:rPr lang="pl-PL" sz="1500" b="1" dirty="0">
                <a:solidFill>
                  <a:srgbClr val="009090"/>
                </a:solidFill>
                <a:cs typeface="Kozuka Gothic Pr6N EL"/>
              </a:rPr>
              <a:t> </a:t>
            </a:r>
            <a:r>
              <a:rPr sz="1500" b="1" dirty="0" err="1">
                <a:solidFill>
                  <a:srgbClr val="009090"/>
                </a:solidFill>
                <a:cs typeface="Kozuka Gothic Pr6N EL"/>
              </a:rPr>
              <a:t>typu</a:t>
            </a:r>
            <a:r>
              <a:rPr lang="pl-PL" sz="1500" b="1" dirty="0">
                <a:solidFill>
                  <a:srgbClr val="009090"/>
                </a:solidFill>
                <a:cs typeface="Kozuka Gothic Pr6N EL"/>
              </a:rPr>
              <a:t> </a:t>
            </a:r>
            <a:r>
              <a:rPr sz="1500" b="1" dirty="0">
                <a:solidFill>
                  <a:srgbClr val="009090"/>
                </a:solidFill>
                <a:cs typeface="Kozuka Gothic Pr6N EL"/>
              </a:rPr>
              <a:t>2</a:t>
            </a:r>
            <a:r>
              <a:rPr sz="1300" b="1" baseline="32679" dirty="0">
                <a:solidFill>
                  <a:srgbClr val="009090"/>
                </a:solidFill>
                <a:cs typeface="Kozuka Gothic Pr6N EL"/>
              </a:rPr>
              <a:t>2</a:t>
            </a:r>
            <a:endParaRPr sz="1300" b="1" baseline="32679" dirty="0">
              <a:cs typeface="Kozuka Gothic Pr6N EL"/>
            </a:endParaRPr>
          </a:p>
          <a:p>
            <a:pPr>
              <a:lnSpc>
                <a:spcPts val="484"/>
              </a:lnSpc>
              <a:spcBef>
                <a:spcPts val="24"/>
              </a:spcBef>
            </a:pPr>
            <a:endParaRPr sz="500" dirty="0"/>
          </a:p>
          <a:p>
            <a:pPr>
              <a:lnSpc>
                <a:spcPts val="509"/>
              </a:lnSpc>
            </a:pPr>
            <a:endParaRPr sz="500" dirty="0"/>
          </a:p>
          <a:p>
            <a:pPr>
              <a:lnSpc>
                <a:spcPts val="509"/>
              </a:lnSpc>
            </a:pPr>
            <a:endParaRPr sz="500" dirty="0"/>
          </a:p>
          <a:p>
            <a:pPr marL="6467">
              <a:tabLst>
                <a:tab pos="2443495" algn="l"/>
              </a:tabLst>
            </a:pPr>
            <a:r>
              <a:rPr sz="1300" b="1" dirty="0" err="1" smtClean="0">
                <a:solidFill>
                  <a:srgbClr val="544846"/>
                </a:solidFill>
                <a:cs typeface="Kozuka Gothic Pr6N EL"/>
              </a:rPr>
              <a:t>Makronaczyniowe</a:t>
            </a:r>
            <a:r>
              <a:rPr lang="pl-PL" sz="1300" b="1" dirty="0">
                <a:solidFill>
                  <a:srgbClr val="544846"/>
                </a:solidFill>
                <a:cs typeface="Kozuka Gothic Pr6N EL"/>
              </a:rPr>
              <a:t> </a:t>
            </a:r>
            <a:r>
              <a:rPr lang="pl-PL" sz="1300" b="1" dirty="0" smtClean="0">
                <a:solidFill>
                  <a:srgbClr val="544846"/>
                </a:solidFill>
                <a:cs typeface="Kozuka Gothic Pr6N EL"/>
              </a:rPr>
              <a:t>                        </a:t>
            </a:r>
            <a:r>
              <a:rPr sz="1300" b="1" dirty="0" err="1" smtClean="0">
                <a:solidFill>
                  <a:srgbClr val="938988"/>
                </a:solidFill>
                <a:cs typeface="Kozuka Gothic Pr6N EL"/>
              </a:rPr>
              <a:t>Mikronaczyiowe</a:t>
            </a:r>
            <a:endParaRPr sz="1300" b="1" dirty="0">
              <a:cs typeface="Kozuka Gothic Pr6N EL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264223" y="6058093"/>
            <a:ext cx="4871505" cy="650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6467"/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s-n sercowo-naczyniowy;</a:t>
            </a:r>
            <a:endParaRPr sz="600" dirty="0">
              <a:latin typeface="Arial" pitchFamily="34" charset="0"/>
              <a:cs typeface="Arial" pitchFamily="34" charset="0"/>
            </a:endParaRPr>
          </a:p>
          <a:p>
            <a:pPr marL="6467" marR="6467">
              <a:lnSpc>
                <a:spcPct val="106800"/>
              </a:lnSpc>
            </a:pP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1. International Diabetes Federation. IDF Diabetes Atlas. 7th edn. 2015. www.idf.org/diabetesatlas; 2. World Health Organization. 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</a:b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Diabetes Programme – About diabetes. www.who.int/diabetes/action_online/basics/en/index3.html; 3. World Heart Federation. 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</a:b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Diabetes. 2016. www.world-heart-federation.org/</a:t>
            </a:r>
            <a:r>
              <a:rPr lang="en-US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cardiovascular-health/cardiovascular-disease-risk-factors/diabetes/ (all websites accessed </a:t>
            </a:r>
            <a:r>
              <a:rPr lang="pl-PL"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 2019</a:t>
            </a:r>
            <a:r>
              <a:rPr lang="en-US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)</a:t>
            </a:r>
            <a:endParaRPr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2319214" y="2781304"/>
            <a:ext cx="776922" cy="43834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algn="ctr">
              <a:lnSpc>
                <a:spcPts val="2897"/>
              </a:lnSpc>
            </a:pPr>
            <a:r>
              <a:rPr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2040</a:t>
            </a:r>
            <a:endParaRPr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1115616" y="3577090"/>
            <a:ext cx="652243" cy="2890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algn="ctr"/>
            <a:r>
              <a:rPr sz="1600" b="1" dirty="0">
                <a:solidFill>
                  <a:srgbClr val="009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2015</a:t>
            </a:r>
            <a:endParaRPr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3100584" y="1526225"/>
            <a:ext cx="756127" cy="6573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467" algn="ctr">
              <a:lnSpc>
                <a:spcPts val="3371"/>
              </a:lnSpc>
            </a:pPr>
            <a:r>
              <a:rPr sz="2900" b="1" dirty="0">
                <a:solidFill>
                  <a:srgbClr val="5448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642</a:t>
            </a:r>
            <a:endParaRPr sz="29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ts val="914"/>
              </a:lnSpc>
            </a:pPr>
            <a:r>
              <a:rPr sz="1000" dirty="0">
                <a:solidFill>
                  <a:srgbClr val="5448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miliony chorych</a:t>
            </a:r>
            <a:endParaRPr sz="1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541209" y="2517364"/>
            <a:ext cx="756127" cy="60344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173" algn="ctr">
              <a:lnSpc>
                <a:spcPts val="2979"/>
              </a:lnSpc>
            </a:pPr>
            <a:r>
              <a:rPr sz="2500" b="1" dirty="0">
                <a:solidFill>
                  <a:srgbClr val="5448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415</a:t>
            </a:r>
            <a:endParaRPr sz="25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ts val="949"/>
              </a:lnSpc>
            </a:pPr>
            <a:r>
              <a:rPr sz="1000" dirty="0" err="1">
                <a:solidFill>
                  <a:srgbClr val="5448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milion</a:t>
            </a:r>
            <a:r>
              <a:rPr lang="pl-PL" sz="1000" dirty="0">
                <a:solidFill>
                  <a:srgbClr val="5448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ów</a:t>
            </a:r>
            <a:r>
              <a:rPr sz="1000" dirty="0">
                <a:solidFill>
                  <a:srgbClr val="5448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 chorych</a:t>
            </a:r>
            <a:endParaRPr sz="1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4297622" y="2595389"/>
            <a:ext cx="1868657" cy="9149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0883" marR="6467" indent="-94739">
              <a:lnSpc>
                <a:spcPct val="101499"/>
              </a:lnSpc>
              <a:buClr>
                <a:srgbClr val="544846"/>
              </a:buClr>
              <a:buFont typeface="Kozuka Gothic Pr6N EL"/>
              <a:buChar char="•"/>
              <a:tabLst>
                <a:tab pos="100883" algn="l"/>
              </a:tabLst>
            </a:pPr>
            <a:r>
              <a:rPr sz="1200" dirty="0">
                <a:solidFill>
                  <a:srgbClr val="544846"/>
                </a:solidFill>
                <a:cs typeface="Kozuka Gothic Pr6N EL"/>
              </a:rPr>
              <a:t>Choroby sercowo‑naczyniowe, np. udar mózgu, zawał mięśnia sercowego, choroba tętnic obwodowych</a:t>
            </a:r>
            <a:endParaRPr sz="1200" dirty="0">
              <a:cs typeface="Kozuka Gothic Pr6N EL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6478203" y="2604792"/>
            <a:ext cx="1472776" cy="751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0883" indent="-94739">
              <a:buClr>
                <a:srgbClr val="8B817F"/>
              </a:buClr>
              <a:buFont typeface="Kozuka Gothic Pr6N EL"/>
              <a:buChar char="•"/>
              <a:tabLst>
                <a:tab pos="100883" algn="l"/>
              </a:tabLst>
            </a:pPr>
            <a:r>
              <a:rPr sz="1200" dirty="0">
                <a:solidFill>
                  <a:srgbClr val="8B817F"/>
                </a:solidFill>
                <a:cs typeface="Kozuka Gothic Pr6N EL"/>
              </a:rPr>
              <a:t>Nefropatia</a:t>
            </a:r>
            <a:endParaRPr sz="1200" dirty="0">
              <a:cs typeface="Kozuka Gothic Pr6N EL"/>
            </a:endParaRPr>
          </a:p>
          <a:p>
            <a:pPr marL="100883" indent="-94739">
              <a:spcBef>
                <a:spcPts val="193"/>
              </a:spcBef>
              <a:buClr>
                <a:srgbClr val="8B817F"/>
              </a:buClr>
              <a:buFont typeface="Kozuka Gothic Pr6N EL"/>
              <a:buChar char="•"/>
              <a:tabLst>
                <a:tab pos="100883" algn="l"/>
              </a:tabLst>
            </a:pPr>
            <a:r>
              <a:rPr sz="1200" dirty="0">
                <a:solidFill>
                  <a:srgbClr val="8B817F"/>
                </a:solidFill>
                <a:cs typeface="Kozuka Gothic Pr6N EL"/>
              </a:rPr>
              <a:t>Retinopatia</a:t>
            </a:r>
            <a:endParaRPr sz="1200" dirty="0">
              <a:cs typeface="Kozuka Gothic Pr6N EL"/>
            </a:endParaRPr>
          </a:p>
          <a:p>
            <a:pPr marL="100883" indent="-94739">
              <a:spcBef>
                <a:spcPts val="193"/>
              </a:spcBef>
              <a:buClr>
                <a:srgbClr val="8B817F"/>
              </a:buClr>
              <a:buFont typeface="Kozuka Gothic Pr6N EL"/>
              <a:buChar char="•"/>
              <a:tabLst>
                <a:tab pos="100883" algn="l"/>
              </a:tabLst>
            </a:pPr>
            <a:r>
              <a:rPr sz="1200" dirty="0">
                <a:solidFill>
                  <a:srgbClr val="8B817F"/>
                </a:solidFill>
                <a:cs typeface="Kozuka Gothic Pr6N EL"/>
              </a:rPr>
              <a:t>Neuropatia cukrzycowa</a:t>
            </a:r>
            <a:endParaRPr sz="1200" dirty="0">
              <a:cs typeface="Kozuka Gothic Pr6N EL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5423576" y="3620888"/>
            <a:ext cx="2579590" cy="1005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4621" marR="43328" algn="ctr"/>
            <a:r>
              <a:rPr sz="1300" dirty="0">
                <a:solidFill>
                  <a:srgbClr val="FFFFFF"/>
                </a:solidFill>
                <a:cs typeface="Kozuka Gothic Pr6N EL"/>
              </a:rPr>
              <a:t>Ryzyko wystąpienia chorób s‑n jest </a:t>
            </a:r>
            <a:r>
              <a:rPr lang="pl-PL" sz="1300" dirty="0">
                <a:solidFill>
                  <a:srgbClr val="FFFFFF"/>
                </a:solidFill>
                <a:cs typeface="Kozuka Gothic Pr6N EL"/>
              </a:rPr>
              <a:t/>
            </a:r>
            <a:br>
              <a:rPr lang="pl-PL" sz="1300" dirty="0">
                <a:solidFill>
                  <a:srgbClr val="FFFFFF"/>
                </a:solidFill>
                <a:cs typeface="Kozuka Gothic Pr6N EL"/>
              </a:rPr>
            </a:br>
            <a:r>
              <a:rPr sz="1300" dirty="0">
                <a:solidFill>
                  <a:srgbClr val="FFFFFF"/>
                </a:solidFill>
                <a:cs typeface="Kozuka Gothic Pr6N EL"/>
              </a:rPr>
              <a:t>2 do 4 razy wyższe</a:t>
            </a:r>
            <a:endParaRPr sz="1300" dirty="0">
              <a:cs typeface="Kozuka Gothic Pr6N EL"/>
            </a:endParaRPr>
          </a:p>
          <a:p>
            <a:pPr algn="ctr">
              <a:spcBef>
                <a:spcPts val="193"/>
              </a:spcBef>
            </a:pPr>
            <a:r>
              <a:rPr sz="1300" dirty="0">
                <a:solidFill>
                  <a:srgbClr val="FFFFFF"/>
                </a:solidFill>
                <a:cs typeface="Kozuka Gothic Pr6N EL"/>
              </a:rPr>
              <a:t>u osób z cukrzycą</a:t>
            </a:r>
            <a:endParaRPr sz="1300" dirty="0">
              <a:cs typeface="Kozuka Gothic Pr6N EL"/>
            </a:endParaRPr>
          </a:p>
          <a:p>
            <a:pPr algn="ctr">
              <a:spcBef>
                <a:spcPts val="193"/>
              </a:spcBef>
            </a:pPr>
            <a:r>
              <a:rPr sz="1300" dirty="0">
                <a:solidFill>
                  <a:srgbClr val="FFFFFF"/>
                </a:solidFill>
                <a:cs typeface="Kozuka Gothic Pr6N EL"/>
              </a:rPr>
              <a:t>w porównaniu do osób bez cukrzycy</a:t>
            </a:r>
            <a:r>
              <a:rPr sz="1300" baseline="31400" dirty="0">
                <a:solidFill>
                  <a:srgbClr val="FFFFFF"/>
                </a:solidFill>
                <a:cs typeface="Kozuka Gothic Pr6N EL"/>
              </a:rPr>
              <a:t>3</a:t>
            </a:r>
            <a:endParaRPr sz="1300" baseline="31400" dirty="0">
              <a:cs typeface="Kozuka Gothic Pr6N E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264223" y="6546607"/>
            <a:ext cx="3079096" cy="1616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/>
            <a:endParaRPr sz="800" dirty="0">
              <a:latin typeface="Myriad Pro Cond"/>
              <a:cs typeface="Myriad Pro Cond"/>
            </a:endParaRPr>
          </a:p>
        </p:txBody>
      </p:sp>
      <p:sp>
        <p:nvSpPr>
          <p:cNvPr id="287" name="object 152"/>
          <p:cNvSpPr txBox="1"/>
          <p:nvPr/>
        </p:nvSpPr>
        <p:spPr>
          <a:xfrm>
            <a:off x="264223" y="242455"/>
            <a:ext cx="8700265" cy="736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467">
              <a:tabLst>
                <a:tab pos="172988" algn="l"/>
                <a:tab pos="1326349" algn="l"/>
                <a:tab pos="1901898" algn="l"/>
                <a:tab pos="2020240" algn="l"/>
                <a:tab pos="2289585" algn="l"/>
                <a:tab pos="3454263" algn="l"/>
                <a:tab pos="4334076" algn="l"/>
                <a:tab pos="4479257" algn="l"/>
                <a:tab pos="5718627" algn="l"/>
                <a:tab pos="6154168" algn="l"/>
                <a:tab pos="7017168" algn="l"/>
                <a:tab pos="7184013" algn="l"/>
                <a:tab pos="7765704" algn="l"/>
              </a:tabLst>
            </a:pP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Cukrzyca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typu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>
                <a:solidFill>
                  <a:srgbClr val="FFC000"/>
                </a:solidFill>
                <a:latin typeface="+mj-lt"/>
                <a:cs typeface="Kozuka Gothic Pr6N EL"/>
              </a:rPr>
              <a:t>2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przyjęła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formę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światowej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pandemii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i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>
                <a:solidFill>
                  <a:srgbClr val="FFC000"/>
                </a:solidFill>
                <a:latin typeface="+mj-lt"/>
                <a:cs typeface="Kozuka Gothic Pr6N EL"/>
              </a:rPr>
              <a:t>jest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głównym</a:t>
            </a:r>
            <a:r>
              <a:rPr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/>
            </a:r>
            <a:b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</a:b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i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niezależnym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czynnikiem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ryzyka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wystąpienia</a:t>
            </a: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+mj-lt"/>
                <a:cs typeface="Kozuka Gothic Pr6N EL"/>
              </a:rPr>
              <a:t>powikłań</a:t>
            </a:r>
            <a:endParaRPr sz="2300" b="1" dirty="0">
              <a:solidFill>
                <a:srgbClr val="FFC000"/>
              </a:solidFill>
              <a:latin typeface="+mj-lt"/>
              <a:cs typeface="Kozuka Gothic Pr6N EL"/>
            </a:endParaRPr>
          </a:p>
        </p:txBody>
      </p:sp>
      <p:sp>
        <p:nvSpPr>
          <p:cNvPr id="116" name="object 252"/>
          <p:cNvSpPr txBox="1"/>
          <p:nvPr/>
        </p:nvSpPr>
        <p:spPr>
          <a:xfrm>
            <a:off x="409677" y="5160830"/>
            <a:ext cx="3365026" cy="6877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tabLst>
                <a:tab pos="2116273" algn="l"/>
                <a:tab pos="3052025" algn="l"/>
                <a:tab pos="3555468" algn="l"/>
              </a:tabLst>
            </a:pPr>
            <a:r>
              <a:rPr lang="pl-PL" b="1" dirty="0">
                <a:solidFill>
                  <a:srgbClr val="009090"/>
                </a:solidFill>
                <a:cs typeface="Kozuka Gothic Pr6N EL"/>
              </a:rPr>
              <a:t>Częstość występowania </a:t>
            </a:r>
          </a:p>
          <a:p>
            <a:pPr algn="ctr">
              <a:tabLst>
                <a:tab pos="2116273" algn="l"/>
                <a:tab pos="3052025" algn="l"/>
                <a:tab pos="3555468" algn="l"/>
              </a:tabLst>
            </a:pPr>
            <a:r>
              <a:rPr lang="pl-PL" b="1" dirty="0">
                <a:solidFill>
                  <a:srgbClr val="009090"/>
                </a:solidFill>
                <a:cs typeface="Kozuka Gothic Pr6N EL"/>
              </a:rPr>
              <a:t>cukrzycy na świecie</a:t>
            </a:r>
            <a:r>
              <a:rPr lang="pl-PL" b="1" baseline="30000" dirty="0">
                <a:solidFill>
                  <a:srgbClr val="009090"/>
                </a:solidFill>
                <a:cs typeface="Kozuka Gothic Pr6N EL"/>
              </a:rPr>
              <a:t>1</a:t>
            </a:r>
            <a:endParaRPr b="1" baseline="30000" dirty="0">
              <a:cs typeface="Kozuka Gothic Pr6N EL"/>
            </a:endParaRPr>
          </a:p>
        </p:txBody>
      </p:sp>
    </p:spTree>
    <p:extLst>
      <p:ext uri="{BB962C8B-B14F-4D97-AF65-F5344CB8AC3E}">
        <p14:creationId xmlns:p14="http://schemas.microsoft.com/office/powerpoint/2010/main" val="23143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97"/>
          <p:cNvSpPr txBox="1"/>
          <p:nvPr/>
        </p:nvSpPr>
        <p:spPr>
          <a:xfrm>
            <a:off x="-404514" y="3108441"/>
            <a:ext cx="6761535" cy="736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marR="6467">
              <a:lnSpc>
                <a:spcPts val="2475"/>
              </a:lnSpc>
              <a:tabLst>
                <a:tab pos="1205096" algn="l"/>
                <a:tab pos="1292721" algn="l"/>
                <a:tab pos="4039188" algn="l"/>
                <a:tab pos="4402301" algn="l"/>
                <a:tab pos="6170982" algn="l"/>
              </a:tabLst>
            </a:pPr>
            <a:endParaRPr baseline="31250" dirty="0">
              <a:latin typeface="Kozuka Gothic Pr6N EL"/>
              <a:cs typeface="Kozuka Gothic Pr6N E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551644" y="836712"/>
            <a:ext cx="7753627" cy="6825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70795" marR="6467" indent="-1564652" algn="ctr">
              <a:lnSpc>
                <a:spcPts val="1930"/>
              </a:lnSpc>
              <a:tabLst>
                <a:tab pos="928638" algn="l"/>
                <a:tab pos="1062178" algn="l"/>
                <a:tab pos="1884761" algn="l"/>
                <a:tab pos="2925922" algn="l"/>
                <a:tab pos="3599766" algn="l"/>
                <a:tab pos="3917935" algn="l"/>
                <a:tab pos="4853687" algn="l"/>
                <a:tab pos="5499724" algn="l"/>
                <a:tab pos="5739967" algn="l"/>
                <a:tab pos="6936009" algn="l"/>
                <a:tab pos="7972967" algn="l"/>
                <a:tab pos="8531379" algn="l"/>
              </a:tabLst>
            </a:pP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Złożone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i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wieloczynnikowe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szlaki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patofizjologiczne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>
                <a:solidFill>
                  <a:schemeClr val="bg1"/>
                </a:solidFill>
                <a:cs typeface="Kozuka Gothic Pr6N EL"/>
              </a:rPr>
              <a:t>w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przypadku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cukrzycy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typu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>
                <a:solidFill>
                  <a:schemeClr val="bg1"/>
                </a:solidFill>
                <a:cs typeface="Kozuka Gothic Pr6N EL"/>
              </a:rPr>
              <a:t>2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/>
            </a:r>
            <a:br>
              <a:rPr lang="pl-PL" sz="1700" b="1" dirty="0">
                <a:solidFill>
                  <a:schemeClr val="bg1"/>
                </a:solidFill>
                <a:cs typeface="Kozuka Gothic Pr6N EL"/>
              </a:rPr>
            </a:b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są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odpowiedzialne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za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choroby</a:t>
            </a:r>
            <a:r>
              <a:rPr lang="pl-PL" sz="1700" b="1" dirty="0">
                <a:solidFill>
                  <a:schemeClr val="bg1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chemeClr val="bg1"/>
                </a:solidFill>
                <a:cs typeface="Kozuka Gothic Pr6N EL"/>
              </a:rPr>
              <a:t>sercowo‑naczyniowe</a:t>
            </a:r>
            <a:r>
              <a:rPr sz="1500" b="1" baseline="32163" dirty="0" err="1">
                <a:solidFill>
                  <a:schemeClr val="bg1"/>
                </a:solidFill>
                <a:cs typeface="Kozuka Gothic Pr6N EL"/>
              </a:rPr>
              <a:t>1</a:t>
            </a:r>
            <a:endParaRPr sz="500" b="1" dirty="0">
              <a:solidFill>
                <a:schemeClr val="bg1"/>
              </a:solidFill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5750380" y="3200400"/>
            <a:ext cx="1795586" cy="274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>
              <a:tabLst>
                <a:tab pos="1401688" algn="l"/>
              </a:tabLst>
            </a:pPr>
            <a:r>
              <a:rPr sz="1700" b="1" dirty="0" err="1">
                <a:solidFill>
                  <a:srgbClr val="009090"/>
                </a:solidFill>
                <a:cs typeface="Kozuka Gothic Pr6N EL"/>
              </a:rPr>
              <a:t>Niewydolność</a:t>
            </a:r>
            <a:r>
              <a:rPr lang="pl-PL" sz="1700" b="1" dirty="0">
                <a:solidFill>
                  <a:srgbClr val="009090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rgbClr val="009090"/>
                </a:solidFill>
                <a:cs typeface="Kozuka Gothic Pr6N EL"/>
              </a:rPr>
              <a:t>serca</a:t>
            </a:r>
            <a:r>
              <a:rPr sz="1700" b="1" baseline="32679" dirty="0" err="1">
                <a:solidFill>
                  <a:srgbClr val="009090"/>
                </a:solidFill>
                <a:cs typeface="Kozuka Gothic Pr6N EL"/>
              </a:rPr>
              <a:t>3</a:t>
            </a:r>
            <a:endParaRPr sz="1700" b="1" baseline="32679" dirty="0">
              <a:cs typeface="Kozuka Gothic Pr6N EL"/>
            </a:endParaRPr>
          </a:p>
        </p:txBody>
      </p:sp>
      <p:sp>
        <p:nvSpPr>
          <p:cNvPr id="330" name="object 330"/>
          <p:cNvSpPr txBox="1"/>
          <p:nvPr/>
        </p:nvSpPr>
        <p:spPr>
          <a:xfrm>
            <a:off x="1279467" y="3201119"/>
            <a:ext cx="1689301" cy="274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algn="r">
              <a:tabLst>
                <a:tab pos="880460" algn="l"/>
              </a:tabLst>
            </a:pPr>
            <a:r>
              <a:rPr sz="1700" b="1" dirty="0" err="1">
                <a:solidFill>
                  <a:srgbClr val="009090"/>
                </a:solidFill>
                <a:cs typeface="Kozuka Gothic Pr6N EL"/>
              </a:rPr>
              <a:t>Choroba</a:t>
            </a:r>
            <a:r>
              <a:rPr lang="pl-PL" sz="1700" b="1" dirty="0">
                <a:solidFill>
                  <a:srgbClr val="009090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rgbClr val="009090"/>
                </a:solidFill>
                <a:cs typeface="Kozuka Gothic Pr6N EL"/>
              </a:rPr>
              <a:t>wieńcowa</a:t>
            </a:r>
            <a:r>
              <a:rPr sz="1700" b="1" baseline="32679" dirty="0" err="1">
                <a:solidFill>
                  <a:srgbClr val="009090"/>
                </a:solidFill>
                <a:cs typeface="Kozuka Gothic Pr6N EL"/>
              </a:rPr>
              <a:t>2</a:t>
            </a:r>
            <a:endParaRPr sz="1700" b="1" baseline="32679" dirty="0">
              <a:cs typeface="Kozuka Gothic Pr6N EL"/>
            </a:endParaRPr>
          </a:p>
        </p:txBody>
      </p:sp>
      <p:sp>
        <p:nvSpPr>
          <p:cNvPr id="401" name="object 401"/>
          <p:cNvSpPr txBox="1"/>
          <p:nvPr/>
        </p:nvSpPr>
        <p:spPr>
          <a:xfrm>
            <a:off x="1720058" y="4680839"/>
            <a:ext cx="1248710" cy="6724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algn="r">
              <a:lnSpc>
                <a:spcPts val="1772"/>
              </a:lnSpc>
              <a:tabLst>
                <a:tab pos="880460" algn="l"/>
              </a:tabLst>
            </a:pPr>
            <a:r>
              <a:rPr sz="1700" b="1" dirty="0" err="1">
                <a:solidFill>
                  <a:srgbClr val="009090"/>
                </a:solidFill>
                <a:cs typeface="Kozuka Gothic Pr6N EL"/>
              </a:rPr>
              <a:t>Choroba</a:t>
            </a:r>
            <a:r>
              <a:rPr lang="pl-PL" sz="1700" b="1" dirty="0">
                <a:solidFill>
                  <a:srgbClr val="009090"/>
                </a:solidFill>
                <a:cs typeface="Kozuka Gothic Pr6N EL"/>
              </a:rPr>
              <a:t> </a:t>
            </a:r>
            <a:r>
              <a:rPr sz="1700" b="1" dirty="0" err="1">
                <a:solidFill>
                  <a:srgbClr val="009090"/>
                </a:solidFill>
                <a:cs typeface="Kozuka Gothic Pr6N EL"/>
              </a:rPr>
              <a:t>tętnic</a:t>
            </a:r>
            <a:endParaRPr sz="1700" b="1" dirty="0">
              <a:cs typeface="Kozuka Gothic Pr6N EL"/>
            </a:endParaRPr>
          </a:p>
          <a:p>
            <a:pPr algn="r">
              <a:spcBef>
                <a:spcPts val="81"/>
              </a:spcBef>
            </a:pPr>
            <a:r>
              <a:rPr sz="1700" b="1" dirty="0">
                <a:solidFill>
                  <a:srgbClr val="009090"/>
                </a:solidFill>
                <a:cs typeface="Kozuka Gothic Pr6N EL"/>
              </a:rPr>
              <a:t>obwodowych</a:t>
            </a:r>
            <a:r>
              <a:rPr sz="1700" b="1" baseline="32679" dirty="0">
                <a:solidFill>
                  <a:srgbClr val="009090"/>
                </a:solidFill>
                <a:cs typeface="Kozuka Gothic Pr6N EL"/>
              </a:rPr>
              <a:t>2</a:t>
            </a:r>
            <a:endParaRPr sz="1700" b="1" baseline="32679" dirty="0">
              <a:cs typeface="Kozuka Gothic Pr6N EL"/>
            </a:endParaRPr>
          </a:p>
        </p:txBody>
      </p:sp>
      <p:sp>
        <p:nvSpPr>
          <p:cNvPr id="402" name="object 402"/>
          <p:cNvSpPr txBox="1"/>
          <p:nvPr/>
        </p:nvSpPr>
        <p:spPr>
          <a:xfrm>
            <a:off x="264223" y="6058093"/>
            <a:ext cx="4789192" cy="64981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86656" indent="-80512">
              <a:buClr>
                <a:srgbClr val="544846"/>
              </a:buClr>
              <a:buFont typeface="Myriad Pro Cond"/>
              <a:buAutoNum type="arabicPeriod"/>
              <a:tabLst>
                <a:tab pos="86656" algn="l"/>
              </a:tabLst>
            </a:pP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Dokken BB. Diabetes Spectrum 2008; 21: 160;</a:t>
            </a:r>
            <a:endParaRPr sz="600" dirty="0">
              <a:latin typeface="Arial" pitchFamily="34" charset="0"/>
              <a:cs typeface="Arial" pitchFamily="34" charset="0"/>
            </a:endParaRPr>
          </a:p>
          <a:p>
            <a:pPr marL="89566" indent="-83422">
              <a:spcBef>
                <a:spcPts val="69"/>
              </a:spcBef>
              <a:buClr>
                <a:srgbClr val="544846"/>
              </a:buClr>
              <a:buFont typeface="Myriad Pro Cond"/>
              <a:buAutoNum type="arabicPeriod"/>
              <a:tabLst>
                <a:tab pos="89566" algn="l"/>
              </a:tabLst>
            </a:pP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World Health Organization. Types of cardiovascular disease. 2015. www.who.int/cardiovascular_diseases/en/cvd_atlas_01_types.pdf?ua=1;</a:t>
            </a:r>
            <a:endParaRPr sz="600" dirty="0">
              <a:latin typeface="Arial" pitchFamily="34" charset="0"/>
              <a:cs typeface="Arial" pitchFamily="34" charset="0"/>
            </a:endParaRPr>
          </a:p>
          <a:p>
            <a:pPr marL="88596" indent="-82452">
              <a:spcBef>
                <a:spcPts val="69"/>
              </a:spcBef>
              <a:buClr>
                <a:srgbClr val="544846"/>
              </a:buClr>
              <a:buFont typeface="Myriad Pro Cond"/>
              <a:buAutoNum type="arabicPeriod"/>
              <a:tabLst>
                <a:tab pos="88596" algn="l"/>
              </a:tabLst>
            </a:pP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American Heart Association. What is cardiovascular disease? 2014. </a:t>
            </a:r>
            <a:r>
              <a:rPr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www.heart.org</a:t>
            </a: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HEARTORG</a:t>
            </a: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/Caregiver/Resources/</a:t>
            </a:r>
            <a:r>
              <a:rPr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WhatisCardiovascularDisease</a:t>
            </a: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/What-is-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</a:b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Cardiovascular-Disease_UCM_301852_Article.jsp#; 4. Thygesen K et al. Eur Heart J 2012; 33: 2551 (all websites </a:t>
            </a:r>
            <a:r>
              <a:rPr lang="pl-PL"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accessed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 2019)</a:t>
            </a:r>
            <a:endParaRPr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" name="object 152"/>
          <p:cNvSpPr txBox="1"/>
          <p:nvPr/>
        </p:nvSpPr>
        <p:spPr>
          <a:xfrm>
            <a:off x="1" y="242455"/>
            <a:ext cx="9144000" cy="736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467">
              <a:tabLst>
                <a:tab pos="172988" algn="l"/>
                <a:tab pos="1326349" algn="l"/>
                <a:tab pos="1901898" algn="l"/>
                <a:tab pos="2020240" algn="l"/>
                <a:tab pos="2289585" algn="l"/>
                <a:tab pos="3454263" algn="l"/>
                <a:tab pos="4334076" algn="l"/>
                <a:tab pos="4479257" algn="l"/>
                <a:tab pos="5718627" algn="l"/>
                <a:tab pos="6154168" algn="l"/>
                <a:tab pos="7017168" algn="l"/>
                <a:tab pos="7184013" algn="l"/>
                <a:tab pos="7765704" algn="l"/>
              </a:tabLst>
            </a:pPr>
            <a:r>
              <a:rPr lang="pl-PL" sz="2000" b="1" dirty="0">
                <a:solidFill>
                  <a:srgbClr val="FFC000"/>
                </a:solidFill>
                <a:latin typeface="+mj-lt"/>
                <a:cs typeface="Kozuka Gothic Pr6N EL"/>
              </a:rPr>
              <a:t>Choroby sercowo‑naczyniowe to nieuniknione powikłanie cukrzycy typu 2</a:t>
            </a:r>
            <a:endParaRPr sz="2000" b="1" dirty="0">
              <a:solidFill>
                <a:srgbClr val="FFC000"/>
              </a:solidFill>
              <a:latin typeface="+mj-lt"/>
              <a:cs typeface="Kozuka Gothic Pr6N E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41" y="2174216"/>
            <a:ext cx="2655711" cy="3560496"/>
          </a:xfrm>
          <a:prstGeom prst="rect">
            <a:avLst/>
          </a:prstGeom>
        </p:spPr>
      </p:pic>
      <p:sp>
        <p:nvSpPr>
          <p:cNvPr id="420" name="object 304"/>
          <p:cNvSpPr txBox="1"/>
          <p:nvPr/>
        </p:nvSpPr>
        <p:spPr>
          <a:xfrm>
            <a:off x="5750380" y="2237230"/>
            <a:ext cx="1795586" cy="274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>
              <a:tabLst>
                <a:tab pos="1401688" algn="l"/>
              </a:tabLst>
            </a:pPr>
            <a:r>
              <a:rPr lang="pl-PL" sz="1700" b="1" dirty="0">
                <a:solidFill>
                  <a:srgbClr val="009090"/>
                </a:solidFill>
                <a:cs typeface="Kozuka Gothic Pr6N EL"/>
              </a:rPr>
              <a:t>Udar mózgu</a:t>
            </a:r>
            <a:r>
              <a:rPr lang="pl-PL" sz="1700" b="1" baseline="30000" dirty="0">
                <a:solidFill>
                  <a:srgbClr val="009090"/>
                </a:solidFill>
                <a:cs typeface="Kozuka Gothic Pr6N EL"/>
              </a:rPr>
              <a:t>2</a:t>
            </a:r>
          </a:p>
        </p:txBody>
      </p:sp>
      <p:sp>
        <p:nvSpPr>
          <p:cNvPr id="421" name="object 304"/>
          <p:cNvSpPr txBox="1"/>
          <p:nvPr/>
        </p:nvSpPr>
        <p:spPr>
          <a:xfrm>
            <a:off x="5750380" y="4093248"/>
            <a:ext cx="1795586" cy="6864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>
              <a:tabLst>
                <a:tab pos="1401688" algn="l"/>
              </a:tabLst>
            </a:pPr>
            <a:r>
              <a:rPr lang="pl-PL" sz="1700" b="1" dirty="0">
                <a:solidFill>
                  <a:srgbClr val="009090"/>
                </a:solidFill>
                <a:cs typeface="Kozuka Gothic Pr6N EL"/>
              </a:rPr>
              <a:t>Zawał mięśnia sercowego</a:t>
            </a:r>
            <a:r>
              <a:rPr lang="pl-PL" sz="1700" b="1" baseline="30000" dirty="0">
                <a:solidFill>
                  <a:srgbClr val="009090"/>
                </a:solidFill>
                <a:cs typeface="Kozuka Gothic Pr6N E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984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object 194"/>
          <p:cNvSpPr/>
          <p:nvPr/>
        </p:nvSpPr>
        <p:spPr>
          <a:xfrm>
            <a:off x="2411760" y="2064786"/>
            <a:ext cx="1698128" cy="2737588"/>
          </a:xfrm>
          <a:custGeom>
            <a:avLst/>
            <a:gdLst/>
            <a:ahLst/>
            <a:cxnLst/>
            <a:rect l="l" t="t" r="r" b="b"/>
            <a:pathLst>
              <a:path w="2445401" h="4344033">
                <a:moveTo>
                  <a:pt x="2172917" y="0"/>
                </a:moveTo>
                <a:lnTo>
                  <a:pt x="2104619" y="1071"/>
                </a:lnTo>
                <a:lnTo>
                  <a:pt x="2063676" y="2742"/>
                </a:lnTo>
                <a:lnTo>
                  <a:pt x="2022776" y="5184"/>
                </a:lnTo>
                <a:lnTo>
                  <a:pt x="1981927" y="8396"/>
                </a:lnTo>
                <a:lnTo>
                  <a:pt x="1941143" y="12378"/>
                </a:lnTo>
                <a:lnTo>
                  <a:pt x="1900433" y="17130"/>
                </a:lnTo>
                <a:lnTo>
                  <a:pt x="1724433" y="46609"/>
                </a:lnTo>
                <a:lnTo>
                  <a:pt x="1554131" y="89511"/>
                </a:lnTo>
                <a:lnTo>
                  <a:pt x="1390012" y="145212"/>
                </a:lnTo>
                <a:lnTo>
                  <a:pt x="1232561" y="213087"/>
                </a:lnTo>
                <a:lnTo>
                  <a:pt x="1082263" y="292511"/>
                </a:lnTo>
                <a:lnTo>
                  <a:pt x="939604" y="382860"/>
                </a:lnTo>
                <a:lnTo>
                  <a:pt x="805068" y="483507"/>
                </a:lnTo>
                <a:lnTo>
                  <a:pt x="679140" y="593830"/>
                </a:lnTo>
                <a:lnTo>
                  <a:pt x="562305" y="713202"/>
                </a:lnTo>
                <a:lnTo>
                  <a:pt x="455048" y="841000"/>
                </a:lnTo>
                <a:lnTo>
                  <a:pt x="357854" y="976598"/>
                </a:lnTo>
                <a:lnTo>
                  <a:pt x="271208" y="1119372"/>
                </a:lnTo>
                <a:lnTo>
                  <a:pt x="195595" y="1268696"/>
                </a:lnTo>
                <a:lnTo>
                  <a:pt x="131500" y="1423947"/>
                </a:lnTo>
                <a:lnTo>
                  <a:pt x="79408" y="1584499"/>
                </a:lnTo>
                <a:lnTo>
                  <a:pt x="39804" y="1749727"/>
                </a:lnTo>
                <a:lnTo>
                  <a:pt x="13173" y="1919007"/>
                </a:lnTo>
                <a:lnTo>
                  <a:pt x="0" y="2091714"/>
                </a:lnTo>
                <a:lnTo>
                  <a:pt x="769" y="2267223"/>
                </a:lnTo>
                <a:lnTo>
                  <a:pt x="15967" y="2444909"/>
                </a:lnTo>
                <a:lnTo>
                  <a:pt x="45465" y="2620788"/>
                </a:lnTo>
                <a:lnTo>
                  <a:pt x="88396" y="2790972"/>
                </a:lnTo>
                <a:lnTo>
                  <a:pt x="144134" y="2954977"/>
                </a:lnTo>
                <a:lnTo>
                  <a:pt x="212055" y="3112319"/>
                </a:lnTo>
                <a:lnTo>
                  <a:pt x="291533" y="3262512"/>
                </a:lnTo>
                <a:lnTo>
                  <a:pt x="381943" y="3405073"/>
                </a:lnTo>
                <a:lnTo>
                  <a:pt x="482660" y="3539517"/>
                </a:lnTo>
                <a:lnTo>
                  <a:pt x="593058" y="3665358"/>
                </a:lnTo>
                <a:lnTo>
                  <a:pt x="712512" y="3782113"/>
                </a:lnTo>
                <a:lnTo>
                  <a:pt x="840397" y="3889296"/>
                </a:lnTo>
                <a:lnTo>
                  <a:pt x="976088" y="3986423"/>
                </a:lnTo>
                <a:lnTo>
                  <a:pt x="1118960" y="4073010"/>
                </a:lnTo>
                <a:lnTo>
                  <a:pt x="1268386" y="4148571"/>
                </a:lnTo>
                <a:lnTo>
                  <a:pt x="1423743" y="4212622"/>
                </a:lnTo>
                <a:lnTo>
                  <a:pt x="1584405" y="4264678"/>
                </a:lnTo>
                <a:lnTo>
                  <a:pt x="1749746" y="4304255"/>
                </a:lnTo>
                <a:lnTo>
                  <a:pt x="1919141" y="4330869"/>
                </a:lnTo>
                <a:lnTo>
                  <a:pt x="2091965" y="4344033"/>
                </a:lnTo>
                <a:lnTo>
                  <a:pt x="2267594" y="4343264"/>
                </a:lnTo>
                <a:lnTo>
                  <a:pt x="2445401" y="4328077"/>
                </a:lnTo>
                <a:lnTo>
                  <a:pt x="2172917" y="2172604"/>
                </a:lnTo>
                <a:lnTo>
                  <a:pt x="2172917" y="0"/>
                </a:lnTo>
                <a:close/>
              </a:path>
            </a:pathLst>
          </a:custGeom>
          <a:solidFill>
            <a:srgbClr val="FFC7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032961" y="2064785"/>
            <a:ext cx="1331127" cy="1316730"/>
          </a:xfrm>
          <a:custGeom>
            <a:avLst/>
            <a:gdLst/>
            <a:ahLst/>
            <a:cxnLst/>
            <a:rect l="l" t="t" r="r" b="b"/>
            <a:pathLst>
              <a:path w="2156950" h="2172604">
                <a:moveTo>
                  <a:pt x="0" y="0"/>
                </a:moveTo>
                <a:lnTo>
                  <a:pt x="0" y="2172604"/>
                </a:lnTo>
                <a:lnTo>
                  <a:pt x="2156950" y="1900308"/>
                </a:lnTo>
                <a:lnTo>
                  <a:pt x="2130531" y="1739515"/>
                </a:lnTo>
                <a:lnTo>
                  <a:pt x="2092770" y="1583204"/>
                </a:lnTo>
                <a:lnTo>
                  <a:pt x="2044127" y="1431783"/>
                </a:lnTo>
                <a:lnTo>
                  <a:pt x="1985064" y="1285657"/>
                </a:lnTo>
                <a:lnTo>
                  <a:pt x="1916044" y="1145234"/>
                </a:lnTo>
                <a:lnTo>
                  <a:pt x="1837529" y="1010921"/>
                </a:lnTo>
                <a:lnTo>
                  <a:pt x="1749980" y="883125"/>
                </a:lnTo>
                <a:lnTo>
                  <a:pt x="1653860" y="762253"/>
                </a:lnTo>
                <a:lnTo>
                  <a:pt x="1549630" y="648712"/>
                </a:lnTo>
                <a:lnTo>
                  <a:pt x="1437753" y="542908"/>
                </a:lnTo>
                <a:lnTo>
                  <a:pt x="1318690" y="445250"/>
                </a:lnTo>
                <a:lnTo>
                  <a:pt x="1192903" y="356144"/>
                </a:lnTo>
                <a:lnTo>
                  <a:pt x="1060855" y="275996"/>
                </a:lnTo>
                <a:lnTo>
                  <a:pt x="923008" y="205214"/>
                </a:lnTo>
                <a:lnTo>
                  <a:pt x="779822" y="144206"/>
                </a:lnTo>
                <a:lnTo>
                  <a:pt x="631761" y="93377"/>
                </a:lnTo>
                <a:lnTo>
                  <a:pt x="479286" y="53135"/>
                </a:lnTo>
                <a:lnTo>
                  <a:pt x="322860" y="23886"/>
                </a:lnTo>
                <a:lnTo>
                  <a:pt x="162944" y="6039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060145" y="3269325"/>
            <a:ext cx="1303943" cy="1066393"/>
          </a:xfrm>
          <a:custGeom>
            <a:avLst/>
            <a:gdLst/>
            <a:ahLst/>
            <a:cxnLst/>
            <a:rect l="l" t="t" r="r" b="b"/>
            <a:pathLst>
              <a:path w="2174047" h="1759548">
                <a:moveTo>
                  <a:pt x="2156950" y="0"/>
                </a:moveTo>
                <a:lnTo>
                  <a:pt x="0" y="272295"/>
                </a:lnTo>
                <a:lnTo>
                  <a:pt x="1584841" y="1759548"/>
                </a:lnTo>
                <a:lnTo>
                  <a:pt x="1649614" y="1687469"/>
                </a:lnTo>
                <a:lnTo>
                  <a:pt x="1710837" y="1612926"/>
                </a:lnTo>
                <a:lnTo>
                  <a:pt x="1768468" y="1536049"/>
                </a:lnTo>
                <a:lnTo>
                  <a:pt x="1822463" y="1456972"/>
                </a:lnTo>
                <a:lnTo>
                  <a:pt x="1872779" y="1375825"/>
                </a:lnTo>
                <a:lnTo>
                  <a:pt x="1919374" y="1292741"/>
                </a:lnTo>
                <a:lnTo>
                  <a:pt x="1962205" y="1207852"/>
                </a:lnTo>
                <a:lnTo>
                  <a:pt x="2001229" y="1121290"/>
                </a:lnTo>
                <a:lnTo>
                  <a:pt x="2036403" y="1033185"/>
                </a:lnTo>
                <a:lnTo>
                  <a:pt x="2067684" y="943671"/>
                </a:lnTo>
                <a:lnTo>
                  <a:pt x="2095029" y="852879"/>
                </a:lnTo>
                <a:lnTo>
                  <a:pt x="2118396" y="760941"/>
                </a:lnTo>
                <a:lnTo>
                  <a:pt x="2137741" y="667988"/>
                </a:lnTo>
                <a:lnTo>
                  <a:pt x="2153021" y="574153"/>
                </a:lnTo>
                <a:lnTo>
                  <a:pt x="2164194" y="479568"/>
                </a:lnTo>
                <a:lnTo>
                  <a:pt x="2171217" y="384364"/>
                </a:lnTo>
                <a:lnTo>
                  <a:pt x="2174047" y="288674"/>
                </a:lnTo>
                <a:lnTo>
                  <a:pt x="2172641" y="192628"/>
                </a:lnTo>
                <a:lnTo>
                  <a:pt x="2166956" y="96359"/>
                </a:lnTo>
                <a:lnTo>
                  <a:pt x="215695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032962" y="3496027"/>
            <a:ext cx="919229" cy="1306347"/>
          </a:xfrm>
          <a:custGeom>
            <a:avLst/>
            <a:gdLst/>
            <a:ahLst/>
            <a:cxnLst/>
            <a:rect l="l" t="t" r="r" b="b"/>
            <a:pathLst>
              <a:path w="1584841" h="2155473">
                <a:moveTo>
                  <a:pt x="0" y="0"/>
                </a:moveTo>
                <a:lnTo>
                  <a:pt x="272483" y="2155473"/>
                </a:lnTo>
                <a:lnTo>
                  <a:pt x="347479" y="2144677"/>
                </a:lnTo>
                <a:lnTo>
                  <a:pt x="421848" y="2131317"/>
                </a:lnTo>
                <a:lnTo>
                  <a:pt x="495529" y="2115424"/>
                </a:lnTo>
                <a:lnTo>
                  <a:pt x="568463" y="2097028"/>
                </a:lnTo>
                <a:lnTo>
                  <a:pt x="640590" y="2076160"/>
                </a:lnTo>
                <a:lnTo>
                  <a:pt x="711850" y="2052851"/>
                </a:lnTo>
                <a:lnTo>
                  <a:pt x="782182" y="2027130"/>
                </a:lnTo>
                <a:lnTo>
                  <a:pt x="851527" y="1999029"/>
                </a:lnTo>
                <a:lnTo>
                  <a:pt x="919825" y="1968578"/>
                </a:lnTo>
                <a:lnTo>
                  <a:pt x="987015" y="1935807"/>
                </a:lnTo>
                <a:lnTo>
                  <a:pt x="1053039" y="1900748"/>
                </a:lnTo>
                <a:lnTo>
                  <a:pt x="1117836" y="1863430"/>
                </a:lnTo>
                <a:lnTo>
                  <a:pt x="1181345" y="1823884"/>
                </a:lnTo>
                <a:lnTo>
                  <a:pt x="1243508" y="1782141"/>
                </a:lnTo>
                <a:lnTo>
                  <a:pt x="1304264" y="1738232"/>
                </a:lnTo>
                <a:lnTo>
                  <a:pt x="1363553" y="1692186"/>
                </a:lnTo>
                <a:lnTo>
                  <a:pt x="1421315" y="1644035"/>
                </a:lnTo>
                <a:lnTo>
                  <a:pt x="1477491" y="1593808"/>
                </a:lnTo>
                <a:lnTo>
                  <a:pt x="1532019" y="1541537"/>
                </a:lnTo>
                <a:lnTo>
                  <a:pt x="1584841" y="1487253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 txBox="1"/>
          <p:nvPr/>
        </p:nvSpPr>
        <p:spPr>
          <a:xfrm>
            <a:off x="159068" y="3269325"/>
            <a:ext cx="1951548" cy="3201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pl-PL"/>
            </a:defPPr>
            <a:lvl1pPr marL="12700" algn="ctr">
              <a:lnSpc>
                <a:spcPct val="100000"/>
              </a:lnSpc>
              <a:defRPr sz="3900" b="1">
                <a:solidFill>
                  <a:srgbClr val="544846"/>
                </a:solidFill>
                <a:cs typeface="Kozuka Gothic Pr6N EL"/>
              </a:defRPr>
            </a:lvl1pPr>
          </a:lstStyle>
          <a:p>
            <a:r>
              <a:rPr sz="1800" dirty="0"/>
              <a:t>Choroby	</a:t>
            </a:r>
            <a:endParaRPr lang="pl-PL" sz="1800" dirty="0" smtClean="0"/>
          </a:p>
          <a:p>
            <a:r>
              <a:rPr sz="1800" dirty="0" err="1" smtClean="0"/>
              <a:t>układu</a:t>
            </a:r>
            <a:r>
              <a:rPr lang="pl-PL" sz="1800" dirty="0" smtClean="0"/>
              <a:t> </a:t>
            </a:r>
            <a:r>
              <a:rPr sz="1800" dirty="0"/>
              <a:t>s‑n</a:t>
            </a:r>
          </a:p>
        </p:txBody>
      </p:sp>
      <p:sp>
        <p:nvSpPr>
          <p:cNvPr id="230" name="object 230"/>
          <p:cNvSpPr txBox="1"/>
          <p:nvPr/>
        </p:nvSpPr>
        <p:spPr>
          <a:xfrm>
            <a:off x="264223" y="6107879"/>
            <a:ext cx="4579109" cy="60036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6467" marR="1228700">
              <a:lnSpc>
                <a:spcPct val="106800"/>
              </a:lnSpc>
            </a:pP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Średni okres obserwacji wynosił 9,4 roku u mężczyzn oraz 9,8 roku u kobiet; N=709 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</a:b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s-n </a:t>
            </a:r>
            <a:r>
              <a:rPr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sercowo-naczyniowy</a:t>
            </a: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;</a:t>
            </a:r>
            <a:endParaRPr sz="600" dirty="0">
              <a:latin typeface="Arial" pitchFamily="34" charset="0"/>
              <a:cs typeface="Arial" pitchFamily="34" charset="0"/>
            </a:endParaRPr>
          </a:p>
          <a:p>
            <a:pPr marL="6467">
              <a:spcBef>
                <a:spcPts val="69"/>
              </a:spcBef>
            </a:pP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1. International Diabetes Federation. IDF Diabetes Atlas. 7th edn. 2015. www.idf.org/diabetesatlas (accessed </a:t>
            </a:r>
            <a:r>
              <a:rPr lang="pl-PL"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 2019</a:t>
            </a: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);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</a:b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2. Morrish NJ et al. Diabetologia 2001; 44 (Suppl 2): S14</a:t>
            </a:r>
            <a:endParaRPr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3200689" y="3146016"/>
            <a:ext cx="816779" cy="545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>
              <a:lnSpc>
                <a:spcPts val="3610"/>
              </a:lnSpc>
            </a:pPr>
            <a:r>
              <a:rPr sz="3000" b="1" dirty="0">
                <a:solidFill>
                  <a:srgbClr val="544846"/>
                </a:solidFill>
                <a:cs typeface="Kozuka Gothic Pr6N EL"/>
              </a:rPr>
              <a:t>52%</a:t>
            </a:r>
            <a:endParaRPr sz="3000" b="1" dirty="0">
              <a:cs typeface="Kozuka Gothic Pr6N EL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4619093" y="3423812"/>
            <a:ext cx="424275" cy="319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algn="ctr"/>
            <a:r>
              <a:rPr b="1" dirty="0">
                <a:solidFill>
                  <a:srgbClr val="544846"/>
                </a:solidFill>
                <a:cs typeface="Kozuka Gothic Pr6N EL"/>
              </a:rPr>
              <a:t>14%</a:t>
            </a:r>
            <a:endParaRPr b="1" dirty="0">
              <a:cs typeface="Kozuka Gothic Pr6N EL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1458001" y="1561501"/>
            <a:ext cx="532123" cy="28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652740" y="3434794"/>
            <a:ext cx="457876" cy="67458"/>
          </a:xfrm>
          <a:custGeom>
            <a:avLst/>
            <a:gdLst/>
            <a:ahLst/>
            <a:cxnLst/>
            <a:rect l="l" t="t" r="r" b="b"/>
            <a:pathLst>
              <a:path w="1006691" h="111305">
                <a:moveTo>
                  <a:pt x="0" y="111305"/>
                </a:moveTo>
                <a:lnTo>
                  <a:pt x="1006691" y="111305"/>
                </a:lnTo>
                <a:lnTo>
                  <a:pt x="1006691" y="0"/>
                </a:lnTo>
                <a:lnTo>
                  <a:pt x="0" y="0"/>
                </a:lnTo>
                <a:lnTo>
                  <a:pt x="0" y="111305"/>
                </a:lnTo>
                <a:close/>
              </a:path>
            </a:pathLst>
          </a:custGeom>
          <a:solidFill>
            <a:srgbClr val="FFD5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2110616" y="3381515"/>
            <a:ext cx="172126" cy="229356"/>
          </a:xfrm>
          <a:custGeom>
            <a:avLst/>
            <a:gdLst/>
            <a:ahLst/>
            <a:cxnLst/>
            <a:rect l="l" t="t" r="r" b="b"/>
            <a:pathLst>
              <a:path w="378438" h="378438">
                <a:moveTo>
                  <a:pt x="189219" y="0"/>
                </a:moveTo>
                <a:lnTo>
                  <a:pt x="143748" y="5499"/>
                </a:lnTo>
                <a:lnTo>
                  <a:pt x="102263" y="21120"/>
                </a:lnTo>
                <a:lnTo>
                  <a:pt x="66078" y="45549"/>
                </a:lnTo>
                <a:lnTo>
                  <a:pt x="36509" y="77470"/>
                </a:lnTo>
                <a:lnTo>
                  <a:pt x="14870" y="115568"/>
                </a:lnTo>
                <a:lnTo>
                  <a:pt x="2476" y="158527"/>
                </a:lnTo>
                <a:lnTo>
                  <a:pt x="0" y="189219"/>
                </a:lnTo>
                <a:lnTo>
                  <a:pt x="627" y="204739"/>
                </a:lnTo>
                <a:lnTo>
                  <a:pt x="9646" y="249029"/>
                </a:lnTo>
                <a:lnTo>
                  <a:pt x="28350" y="288895"/>
                </a:lnTo>
                <a:lnTo>
                  <a:pt x="55422" y="323020"/>
                </a:lnTo>
                <a:lnTo>
                  <a:pt x="89548" y="350090"/>
                </a:lnTo>
                <a:lnTo>
                  <a:pt x="129412" y="368792"/>
                </a:lnTo>
                <a:lnTo>
                  <a:pt x="173700" y="377811"/>
                </a:lnTo>
                <a:lnTo>
                  <a:pt x="189219" y="378438"/>
                </a:lnTo>
                <a:lnTo>
                  <a:pt x="204737" y="377811"/>
                </a:lnTo>
                <a:lnTo>
                  <a:pt x="249025" y="368792"/>
                </a:lnTo>
                <a:lnTo>
                  <a:pt x="288890" y="350090"/>
                </a:lnTo>
                <a:lnTo>
                  <a:pt x="323016" y="323020"/>
                </a:lnTo>
                <a:lnTo>
                  <a:pt x="350088" y="288895"/>
                </a:lnTo>
                <a:lnTo>
                  <a:pt x="368791" y="249029"/>
                </a:lnTo>
                <a:lnTo>
                  <a:pt x="377811" y="204739"/>
                </a:lnTo>
                <a:lnTo>
                  <a:pt x="378438" y="189219"/>
                </a:lnTo>
                <a:lnTo>
                  <a:pt x="377811" y="173700"/>
                </a:lnTo>
                <a:lnTo>
                  <a:pt x="368791" y="129412"/>
                </a:lnTo>
                <a:lnTo>
                  <a:pt x="350088" y="89548"/>
                </a:lnTo>
                <a:lnTo>
                  <a:pt x="323016" y="55422"/>
                </a:lnTo>
                <a:lnTo>
                  <a:pt x="288890" y="28350"/>
                </a:lnTo>
                <a:lnTo>
                  <a:pt x="249025" y="9646"/>
                </a:lnTo>
                <a:lnTo>
                  <a:pt x="204737" y="627"/>
                </a:lnTo>
                <a:lnTo>
                  <a:pt x="189219" y="0"/>
                </a:lnTo>
                <a:close/>
              </a:path>
            </a:pathLst>
          </a:custGeom>
          <a:solidFill>
            <a:srgbClr val="FFD5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851869" y="2172662"/>
            <a:ext cx="396140" cy="421050"/>
          </a:xfrm>
          <a:custGeom>
            <a:avLst/>
            <a:gdLst/>
            <a:ahLst/>
            <a:cxnLst/>
            <a:rect l="l" t="t" r="r" b="b"/>
            <a:pathLst>
              <a:path w="870957" h="694732">
                <a:moveTo>
                  <a:pt x="803975" y="0"/>
                </a:moveTo>
                <a:lnTo>
                  <a:pt x="0" y="605834"/>
                </a:lnTo>
                <a:lnTo>
                  <a:pt x="66982" y="694732"/>
                </a:lnTo>
                <a:lnTo>
                  <a:pt x="870957" y="88887"/>
                </a:lnTo>
                <a:lnTo>
                  <a:pt x="803975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765810" y="2479037"/>
            <a:ext cx="172118" cy="229349"/>
          </a:xfrm>
          <a:custGeom>
            <a:avLst/>
            <a:gdLst/>
            <a:ahLst/>
            <a:cxnLst/>
            <a:rect l="l" t="t" r="r" b="b"/>
            <a:pathLst>
              <a:path w="378421" h="378426">
                <a:moveTo>
                  <a:pt x="186559" y="0"/>
                </a:moveTo>
                <a:lnTo>
                  <a:pt x="143111" y="5646"/>
                </a:lnTo>
                <a:lnTo>
                  <a:pt x="101343" y="21602"/>
                </a:lnTo>
                <a:lnTo>
                  <a:pt x="63322" y="47934"/>
                </a:lnTo>
                <a:lnTo>
                  <a:pt x="33379" y="81790"/>
                </a:lnTo>
                <a:lnTo>
                  <a:pt x="12797" y="120716"/>
                </a:lnTo>
                <a:lnTo>
                  <a:pt x="1835" y="162873"/>
                </a:lnTo>
                <a:lnTo>
                  <a:pt x="0" y="191864"/>
                </a:lnTo>
                <a:lnTo>
                  <a:pt x="752" y="206420"/>
                </a:lnTo>
                <a:lnTo>
                  <a:pt x="9806" y="249515"/>
                </a:lnTo>
                <a:lnTo>
                  <a:pt x="29256" y="290318"/>
                </a:lnTo>
                <a:lnTo>
                  <a:pt x="58543" y="326111"/>
                </a:lnTo>
                <a:lnTo>
                  <a:pt x="94294" y="352961"/>
                </a:lnTo>
                <a:lnTo>
                  <a:pt x="134503" y="370365"/>
                </a:lnTo>
                <a:lnTo>
                  <a:pt x="177328" y="378062"/>
                </a:lnTo>
                <a:lnTo>
                  <a:pt x="191866" y="378426"/>
                </a:lnTo>
                <a:lnTo>
                  <a:pt x="206422" y="377673"/>
                </a:lnTo>
                <a:lnTo>
                  <a:pt x="249514" y="368618"/>
                </a:lnTo>
                <a:lnTo>
                  <a:pt x="290311" y="349166"/>
                </a:lnTo>
                <a:lnTo>
                  <a:pt x="326104" y="319878"/>
                </a:lnTo>
                <a:lnTo>
                  <a:pt x="352955" y="284127"/>
                </a:lnTo>
                <a:lnTo>
                  <a:pt x="370359" y="243918"/>
                </a:lnTo>
                <a:lnTo>
                  <a:pt x="378057" y="201093"/>
                </a:lnTo>
                <a:lnTo>
                  <a:pt x="378421" y="186555"/>
                </a:lnTo>
                <a:lnTo>
                  <a:pt x="377668" y="171999"/>
                </a:lnTo>
                <a:lnTo>
                  <a:pt x="368614" y="128907"/>
                </a:lnTo>
                <a:lnTo>
                  <a:pt x="349164" y="88110"/>
                </a:lnTo>
                <a:lnTo>
                  <a:pt x="319878" y="52317"/>
                </a:lnTo>
                <a:lnTo>
                  <a:pt x="284128" y="25465"/>
                </a:lnTo>
                <a:lnTo>
                  <a:pt x="243921" y="8061"/>
                </a:lnTo>
                <a:lnTo>
                  <a:pt x="201097" y="364"/>
                </a:lnTo>
                <a:lnTo>
                  <a:pt x="186559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706434" y="3762968"/>
            <a:ext cx="455376" cy="223068"/>
          </a:xfrm>
          <a:custGeom>
            <a:avLst/>
            <a:gdLst/>
            <a:ahLst/>
            <a:cxnLst/>
            <a:rect l="l" t="t" r="r" b="b"/>
            <a:pathLst>
              <a:path w="1001194" h="368062">
                <a:moveTo>
                  <a:pt x="28805" y="0"/>
                </a:moveTo>
                <a:lnTo>
                  <a:pt x="0" y="107515"/>
                </a:lnTo>
                <a:lnTo>
                  <a:pt x="972389" y="368062"/>
                </a:lnTo>
                <a:lnTo>
                  <a:pt x="1001194" y="260547"/>
                </a:lnTo>
                <a:lnTo>
                  <a:pt x="28805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582981" y="3640990"/>
            <a:ext cx="172132" cy="229365"/>
          </a:xfrm>
          <a:custGeom>
            <a:avLst/>
            <a:gdLst/>
            <a:ahLst/>
            <a:cxnLst/>
            <a:rect l="l" t="t" r="r" b="b"/>
            <a:pathLst>
              <a:path w="378451" h="378452">
                <a:moveTo>
                  <a:pt x="192853" y="0"/>
                </a:moveTo>
                <a:lnTo>
                  <a:pt x="148739" y="4350"/>
                </a:lnTo>
                <a:lnTo>
                  <a:pt x="107465" y="18579"/>
                </a:lnTo>
                <a:lnTo>
                  <a:pt x="70643" y="41758"/>
                </a:lnTo>
                <a:lnTo>
                  <a:pt x="39881" y="72956"/>
                </a:lnTo>
                <a:lnTo>
                  <a:pt x="16792" y="111246"/>
                </a:lnTo>
                <a:lnTo>
                  <a:pt x="3046" y="155404"/>
                </a:lnTo>
                <a:lnTo>
                  <a:pt x="0" y="185595"/>
                </a:lnTo>
                <a:lnTo>
                  <a:pt x="295" y="200515"/>
                </a:lnTo>
                <a:lnTo>
                  <a:pt x="8043" y="243861"/>
                </a:lnTo>
                <a:lnTo>
                  <a:pt x="25360" y="283831"/>
                </a:lnTo>
                <a:lnTo>
                  <a:pt x="51316" y="318813"/>
                </a:lnTo>
                <a:lnTo>
                  <a:pt x="84981" y="347198"/>
                </a:lnTo>
                <a:lnTo>
                  <a:pt x="125426" y="367373"/>
                </a:lnTo>
                <a:lnTo>
                  <a:pt x="170540" y="377547"/>
                </a:lnTo>
                <a:lnTo>
                  <a:pt x="185598" y="378452"/>
                </a:lnTo>
                <a:lnTo>
                  <a:pt x="200519" y="378156"/>
                </a:lnTo>
                <a:lnTo>
                  <a:pt x="243865" y="370408"/>
                </a:lnTo>
                <a:lnTo>
                  <a:pt x="283834" y="353091"/>
                </a:lnTo>
                <a:lnTo>
                  <a:pt x="318815" y="327136"/>
                </a:lnTo>
                <a:lnTo>
                  <a:pt x="347198" y="293470"/>
                </a:lnTo>
                <a:lnTo>
                  <a:pt x="367372" y="253026"/>
                </a:lnTo>
                <a:lnTo>
                  <a:pt x="377546" y="207912"/>
                </a:lnTo>
                <a:lnTo>
                  <a:pt x="378451" y="192854"/>
                </a:lnTo>
                <a:lnTo>
                  <a:pt x="378156" y="177933"/>
                </a:lnTo>
                <a:lnTo>
                  <a:pt x="370408" y="134587"/>
                </a:lnTo>
                <a:lnTo>
                  <a:pt x="353091" y="94618"/>
                </a:lnTo>
                <a:lnTo>
                  <a:pt x="327135" y="59636"/>
                </a:lnTo>
                <a:lnTo>
                  <a:pt x="293470" y="31253"/>
                </a:lnTo>
                <a:lnTo>
                  <a:pt x="253025" y="11079"/>
                </a:lnTo>
                <a:lnTo>
                  <a:pt x="207911" y="905"/>
                </a:lnTo>
                <a:lnTo>
                  <a:pt x="192853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004895" y="4937787"/>
            <a:ext cx="333098" cy="510738"/>
          </a:xfrm>
          <a:custGeom>
            <a:avLst/>
            <a:gdLst/>
            <a:ahLst/>
            <a:cxnLst/>
            <a:rect l="l" t="t" r="r" b="b"/>
            <a:pathLst>
              <a:path w="732354" h="842717">
                <a:moveTo>
                  <a:pt x="85264" y="0"/>
                </a:moveTo>
                <a:lnTo>
                  <a:pt x="0" y="71547"/>
                </a:lnTo>
                <a:lnTo>
                  <a:pt x="647090" y="842717"/>
                </a:lnTo>
                <a:lnTo>
                  <a:pt x="732354" y="771170"/>
                </a:lnTo>
                <a:lnTo>
                  <a:pt x="85264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872162" y="4802374"/>
            <a:ext cx="172117" cy="229347"/>
          </a:xfrm>
          <a:custGeom>
            <a:avLst/>
            <a:gdLst/>
            <a:ahLst/>
            <a:cxnLst/>
            <a:rect l="l" t="t" r="r" b="b"/>
            <a:pathLst>
              <a:path w="378419" h="378422">
                <a:moveTo>
                  <a:pt x="191193" y="0"/>
                </a:moveTo>
                <a:lnTo>
                  <a:pt x="147772" y="4546"/>
                </a:lnTo>
                <a:lnTo>
                  <a:pt x="105950" y="19246"/>
                </a:lnTo>
                <a:lnTo>
                  <a:pt x="67579" y="44265"/>
                </a:lnTo>
                <a:lnTo>
                  <a:pt x="36283" y="77705"/>
                </a:lnTo>
                <a:lnTo>
                  <a:pt x="14545" y="116337"/>
                </a:lnTo>
                <a:lnTo>
                  <a:pt x="2529" y="158307"/>
                </a:lnTo>
                <a:lnTo>
                  <a:pt x="0" y="187228"/>
                </a:lnTo>
                <a:lnTo>
                  <a:pt x="397" y="201765"/>
                </a:lnTo>
                <a:lnTo>
                  <a:pt x="8310" y="244856"/>
                </a:lnTo>
                <a:lnTo>
                  <a:pt x="26430" y="285730"/>
                </a:lnTo>
                <a:lnTo>
                  <a:pt x="54716" y="322319"/>
                </a:lnTo>
                <a:lnTo>
                  <a:pt x="90093" y="350451"/>
                </a:lnTo>
                <a:lnTo>
                  <a:pt x="130043" y="368968"/>
                </a:lnTo>
                <a:lnTo>
                  <a:pt x="172716" y="377709"/>
                </a:lnTo>
                <a:lnTo>
                  <a:pt x="187225" y="378422"/>
                </a:lnTo>
                <a:lnTo>
                  <a:pt x="201763" y="378025"/>
                </a:lnTo>
                <a:lnTo>
                  <a:pt x="244857" y="370113"/>
                </a:lnTo>
                <a:lnTo>
                  <a:pt x="285734" y="351993"/>
                </a:lnTo>
                <a:lnTo>
                  <a:pt x="322323" y="323705"/>
                </a:lnTo>
                <a:lnTo>
                  <a:pt x="350452" y="288325"/>
                </a:lnTo>
                <a:lnTo>
                  <a:pt x="368967" y="248372"/>
                </a:lnTo>
                <a:lnTo>
                  <a:pt x="377706" y="205699"/>
                </a:lnTo>
                <a:lnTo>
                  <a:pt x="378419" y="191190"/>
                </a:lnTo>
                <a:lnTo>
                  <a:pt x="378022" y="176653"/>
                </a:lnTo>
                <a:lnTo>
                  <a:pt x="370109" y="133560"/>
                </a:lnTo>
                <a:lnTo>
                  <a:pt x="351989" y="92686"/>
                </a:lnTo>
                <a:lnTo>
                  <a:pt x="323702" y="56099"/>
                </a:lnTo>
                <a:lnTo>
                  <a:pt x="288326" y="27970"/>
                </a:lnTo>
                <a:lnTo>
                  <a:pt x="248375" y="9454"/>
                </a:lnTo>
                <a:lnTo>
                  <a:pt x="205702" y="713"/>
                </a:lnTo>
                <a:lnTo>
                  <a:pt x="191193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152"/>
          <p:cNvSpPr txBox="1"/>
          <p:nvPr/>
        </p:nvSpPr>
        <p:spPr>
          <a:xfrm>
            <a:off x="264223" y="242455"/>
            <a:ext cx="8570741" cy="736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467" algn="ctr">
              <a:tabLst>
                <a:tab pos="172988" algn="l"/>
                <a:tab pos="1326349" algn="l"/>
                <a:tab pos="1901898" algn="l"/>
                <a:tab pos="2020240" algn="l"/>
                <a:tab pos="2289585" algn="l"/>
                <a:tab pos="3454263" algn="l"/>
                <a:tab pos="4334076" algn="l"/>
                <a:tab pos="4479257" algn="l"/>
                <a:tab pos="5718627" algn="l"/>
                <a:tab pos="6154168" algn="l"/>
                <a:tab pos="7017168" algn="l"/>
                <a:tab pos="7184013" algn="l"/>
                <a:tab pos="7765704" algn="l"/>
              </a:tabLst>
            </a:pP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Choroby sercowo‑naczyniowe to 1. przyczyna zgonów w przebiegu </a:t>
            </a:r>
            <a:b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</a:b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cukrzycy typu 2</a:t>
            </a:r>
            <a:r>
              <a:rPr lang="pl-PL" sz="2300" b="1" baseline="30000" dirty="0">
                <a:solidFill>
                  <a:srgbClr val="FFC000"/>
                </a:solidFill>
                <a:latin typeface="+mj-lt"/>
                <a:cs typeface="Kozuka Gothic Pr6N EL"/>
              </a:rPr>
              <a:t>1</a:t>
            </a:r>
          </a:p>
        </p:txBody>
      </p:sp>
      <p:sp>
        <p:nvSpPr>
          <p:cNvPr id="253" name="object 212"/>
          <p:cNvSpPr txBox="1"/>
          <p:nvPr/>
        </p:nvSpPr>
        <p:spPr>
          <a:xfrm>
            <a:off x="2125424" y="1499085"/>
            <a:ext cx="5758943" cy="345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pl-PL"/>
            </a:defPPr>
            <a:lvl1pPr marL="12700" algn="ctr">
              <a:lnSpc>
                <a:spcPct val="100000"/>
              </a:lnSpc>
              <a:defRPr sz="3900" b="1">
                <a:solidFill>
                  <a:srgbClr val="544846"/>
                </a:solidFill>
                <a:cs typeface="Kozuka Gothic Pr6N EL"/>
              </a:defRPr>
            </a:lvl1pPr>
          </a:lstStyle>
          <a:p>
            <a:pPr algn="l"/>
            <a:r>
              <a:rPr sz="2000" dirty="0" err="1"/>
              <a:t>Przyczyna</a:t>
            </a:r>
            <a:r>
              <a:rPr lang="pl-PL" sz="2000" dirty="0"/>
              <a:t> </a:t>
            </a:r>
            <a:r>
              <a:rPr sz="2000" dirty="0" err="1"/>
              <a:t>zgonu</a:t>
            </a:r>
            <a:r>
              <a:rPr lang="pl-PL" sz="2000" dirty="0"/>
              <a:t> </a:t>
            </a:r>
            <a:r>
              <a:rPr sz="2000" dirty="0"/>
              <a:t>u</a:t>
            </a:r>
            <a:r>
              <a:rPr lang="pl-PL" sz="2000" dirty="0"/>
              <a:t> </a:t>
            </a:r>
            <a:r>
              <a:rPr sz="2000" dirty="0" err="1"/>
              <a:t>chorych</a:t>
            </a:r>
            <a:r>
              <a:rPr lang="pl-PL" sz="2000" dirty="0"/>
              <a:t> </a:t>
            </a:r>
            <a:r>
              <a:rPr sz="2000" dirty="0"/>
              <a:t>z</a:t>
            </a:r>
            <a:r>
              <a:rPr lang="pl-PL" sz="2000" dirty="0"/>
              <a:t> </a:t>
            </a:r>
            <a:r>
              <a:rPr sz="2000" dirty="0" err="1"/>
              <a:t>cukrzycą</a:t>
            </a:r>
            <a:r>
              <a:rPr lang="pl-PL" sz="2000" dirty="0"/>
              <a:t> </a:t>
            </a:r>
            <a:r>
              <a:rPr sz="2000" dirty="0" err="1"/>
              <a:t>typu</a:t>
            </a:r>
            <a:r>
              <a:rPr lang="pl-PL" sz="2000" dirty="0"/>
              <a:t> </a:t>
            </a:r>
            <a:r>
              <a:rPr sz="2400" dirty="0"/>
              <a:t>2</a:t>
            </a:r>
            <a:r>
              <a:rPr sz="2400" baseline="30000" dirty="0"/>
              <a:t>2</a:t>
            </a:r>
          </a:p>
        </p:txBody>
      </p:sp>
      <p:sp>
        <p:nvSpPr>
          <p:cNvPr id="109" name="object 232"/>
          <p:cNvSpPr txBox="1"/>
          <p:nvPr/>
        </p:nvSpPr>
        <p:spPr>
          <a:xfrm>
            <a:off x="4155111" y="4080706"/>
            <a:ext cx="424275" cy="319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algn="ctr"/>
            <a:r>
              <a:rPr b="1" dirty="0">
                <a:solidFill>
                  <a:srgbClr val="544846"/>
                </a:solidFill>
                <a:cs typeface="Kozuka Gothic Pr6N EL"/>
              </a:rPr>
              <a:t>1</a:t>
            </a:r>
            <a:r>
              <a:rPr lang="pl-PL" b="1" dirty="0">
                <a:solidFill>
                  <a:srgbClr val="544846"/>
                </a:solidFill>
                <a:cs typeface="Kozuka Gothic Pr6N EL"/>
              </a:rPr>
              <a:t>1</a:t>
            </a:r>
            <a:r>
              <a:rPr b="1" dirty="0">
                <a:solidFill>
                  <a:srgbClr val="544846"/>
                </a:solidFill>
                <a:cs typeface="Kozuka Gothic Pr6N EL"/>
              </a:rPr>
              <a:t>%</a:t>
            </a:r>
            <a:endParaRPr b="1" dirty="0">
              <a:cs typeface="Kozuka Gothic Pr6N EL"/>
            </a:endParaRPr>
          </a:p>
        </p:txBody>
      </p:sp>
      <p:sp>
        <p:nvSpPr>
          <p:cNvPr id="110" name="object 232"/>
          <p:cNvSpPr txBox="1"/>
          <p:nvPr/>
        </p:nvSpPr>
        <p:spPr>
          <a:xfrm>
            <a:off x="4217042" y="2551546"/>
            <a:ext cx="424275" cy="319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algn="ctr"/>
            <a:r>
              <a:rPr lang="pl-PL" sz="2000" b="1" dirty="0">
                <a:solidFill>
                  <a:srgbClr val="544846"/>
                </a:solidFill>
                <a:cs typeface="Kozuka Gothic Pr6N EL"/>
              </a:rPr>
              <a:t>23</a:t>
            </a:r>
            <a:r>
              <a:rPr sz="2000" b="1" dirty="0">
                <a:solidFill>
                  <a:srgbClr val="544846"/>
                </a:solidFill>
                <a:cs typeface="Kozuka Gothic Pr6N EL"/>
              </a:rPr>
              <a:t>%</a:t>
            </a:r>
            <a:endParaRPr sz="2000" b="1" dirty="0">
              <a:cs typeface="Kozuka Gothic Pr6N EL"/>
            </a:endParaRPr>
          </a:p>
        </p:txBody>
      </p:sp>
      <p:sp>
        <p:nvSpPr>
          <p:cNvPr id="111" name="object 304"/>
          <p:cNvSpPr txBox="1"/>
          <p:nvPr/>
        </p:nvSpPr>
        <p:spPr>
          <a:xfrm>
            <a:off x="6300192" y="2064785"/>
            <a:ext cx="494289" cy="274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pl-PL"/>
            </a:defPPr>
            <a:lvl1pPr marL="12700" algn="ctr">
              <a:lnSpc>
                <a:spcPct val="100000"/>
              </a:lnSpc>
              <a:defRPr sz="3900" b="1">
                <a:solidFill>
                  <a:srgbClr val="544846"/>
                </a:solidFill>
                <a:cs typeface="Kozuka Gothic Pr6N EL"/>
              </a:defRPr>
            </a:lvl1pPr>
          </a:lstStyle>
          <a:p>
            <a:r>
              <a:rPr lang="pl-PL" sz="1800" dirty="0"/>
              <a:t>Inne</a:t>
            </a:r>
          </a:p>
        </p:txBody>
      </p:sp>
      <p:sp>
        <p:nvSpPr>
          <p:cNvPr id="113" name="object 304"/>
          <p:cNvSpPr txBox="1"/>
          <p:nvPr/>
        </p:nvSpPr>
        <p:spPr>
          <a:xfrm>
            <a:off x="6256298" y="3780177"/>
            <a:ext cx="1698929" cy="274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pl-PL"/>
            </a:defPPr>
            <a:lvl1pPr marL="12700" algn="ctr">
              <a:lnSpc>
                <a:spcPct val="100000"/>
              </a:lnSpc>
              <a:defRPr sz="3900" b="1">
                <a:solidFill>
                  <a:srgbClr val="544846"/>
                </a:solidFill>
                <a:cs typeface="Kozuka Gothic Pr6N EL"/>
              </a:defRPr>
            </a:lvl1pPr>
          </a:lstStyle>
          <a:p>
            <a:pPr algn="l"/>
            <a:r>
              <a:rPr lang="pl-PL" sz="1800" dirty="0"/>
              <a:t>Nowotwór</a:t>
            </a:r>
          </a:p>
        </p:txBody>
      </p:sp>
      <p:sp>
        <p:nvSpPr>
          <p:cNvPr id="114" name="object 304"/>
          <p:cNvSpPr txBox="1"/>
          <p:nvPr/>
        </p:nvSpPr>
        <p:spPr>
          <a:xfrm>
            <a:off x="5200474" y="5445224"/>
            <a:ext cx="1698929" cy="274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pl-PL"/>
            </a:defPPr>
            <a:lvl1pPr marL="12700" algn="ctr">
              <a:lnSpc>
                <a:spcPct val="100000"/>
              </a:lnSpc>
              <a:defRPr sz="3900" b="1">
                <a:solidFill>
                  <a:srgbClr val="544846"/>
                </a:solidFill>
                <a:cs typeface="Kozuka Gothic Pr6N EL"/>
              </a:defRPr>
            </a:lvl1pPr>
          </a:lstStyle>
          <a:p>
            <a:pPr algn="l"/>
            <a:r>
              <a:rPr lang="pl-PL" sz="1800" dirty="0"/>
              <a:t>Choroba	nerek</a:t>
            </a:r>
          </a:p>
        </p:txBody>
      </p:sp>
    </p:spTree>
    <p:extLst>
      <p:ext uri="{BB962C8B-B14F-4D97-AF65-F5344CB8AC3E}">
        <p14:creationId xmlns:p14="http://schemas.microsoft.com/office/powerpoint/2010/main" val="5155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1516499"/>
            <a:ext cx="8229948" cy="804137"/>
          </a:xfrm>
          <a:prstGeom prst="rect">
            <a:avLst/>
          </a:prstGeom>
        </p:spPr>
      </p:pic>
      <p:sp>
        <p:nvSpPr>
          <p:cNvPr id="147" name="object 147"/>
          <p:cNvSpPr txBox="1"/>
          <p:nvPr/>
        </p:nvSpPr>
        <p:spPr>
          <a:xfrm>
            <a:off x="264223" y="6045676"/>
            <a:ext cx="4802766" cy="6625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 marR="6467">
              <a:lnSpc>
                <a:spcPct val="106800"/>
              </a:lnSpc>
            </a:pP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W tym przypadku choroba układu s-n ma postać zawału mięśnia sercowego lub udaru mózgu. * Mężczyzna, 60 lat z zawałem mięśnia sercowego lub udarem mózgu w </a:t>
            </a:r>
            <a:r>
              <a:rPr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wywiadzie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</a:b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s-n </a:t>
            </a:r>
            <a:r>
              <a:rPr sz="600" dirty="0" err="1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sercowo-naczyniowy</a:t>
            </a:r>
            <a:r>
              <a:rPr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</a:br>
            <a:r>
              <a:rPr lang="en-US" sz="600" dirty="0">
                <a:solidFill>
                  <a:srgbClr val="544846"/>
                </a:solidFill>
                <a:latin typeface="Arial" pitchFamily="34" charset="0"/>
                <a:cs typeface="Arial" pitchFamily="34" charset="0"/>
              </a:rPr>
              <a:t>The Emerging Risk Factors Collaboration. JAMA 2015; 314: 52</a:t>
            </a:r>
            <a:endParaRPr sz="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6237" y="2424411"/>
            <a:ext cx="8367712" cy="919403"/>
            <a:chOff x="827199" y="4000277"/>
            <a:chExt cx="18397345" cy="1517015"/>
          </a:xfrm>
        </p:grpSpPr>
        <p:sp>
          <p:nvSpPr>
            <p:cNvPr id="2" name="object 2"/>
            <p:cNvSpPr/>
            <p:nvPr/>
          </p:nvSpPr>
          <p:spPr>
            <a:xfrm>
              <a:off x="2983072" y="4121336"/>
              <a:ext cx="16241472" cy="1266977"/>
            </a:xfrm>
            <a:custGeom>
              <a:avLst/>
              <a:gdLst/>
              <a:ahLst/>
              <a:cxnLst/>
              <a:rect l="l" t="t" r="r" b="b"/>
              <a:pathLst>
                <a:path w="16241472" h="1266977">
                  <a:moveTo>
                    <a:pt x="0" y="628253"/>
                  </a:moveTo>
                  <a:lnTo>
                    <a:pt x="2376890" y="628253"/>
                  </a:lnTo>
                  <a:lnTo>
                    <a:pt x="2531860" y="0"/>
                  </a:lnTo>
                  <a:lnTo>
                    <a:pt x="2762219" y="1266977"/>
                  </a:lnTo>
                  <a:lnTo>
                    <a:pt x="2940224" y="429306"/>
                  </a:lnTo>
                  <a:lnTo>
                    <a:pt x="3034462" y="628253"/>
                  </a:lnTo>
                  <a:lnTo>
                    <a:pt x="5411353" y="628253"/>
                  </a:lnTo>
                  <a:lnTo>
                    <a:pt x="5566322" y="0"/>
                  </a:lnTo>
                  <a:lnTo>
                    <a:pt x="5796682" y="1266977"/>
                  </a:lnTo>
                  <a:lnTo>
                    <a:pt x="5974687" y="429306"/>
                  </a:lnTo>
                  <a:lnTo>
                    <a:pt x="6068925" y="628253"/>
                  </a:lnTo>
                  <a:lnTo>
                    <a:pt x="8445816" y="628253"/>
                  </a:lnTo>
                  <a:lnTo>
                    <a:pt x="8600785" y="0"/>
                  </a:lnTo>
                  <a:lnTo>
                    <a:pt x="8831144" y="1266977"/>
                  </a:lnTo>
                  <a:lnTo>
                    <a:pt x="9009149" y="429306"/>
                  </a:lnTo>
                  <a:lnTo>
                    <a:pt x="9103387" y="628253"/>
                  </a:lnTo>
                  <a:lnTo>
                    <a:pt x="11480278" y="628253"/>
                  </a:lnTo>
                  <a:lnTo>
                    <a:pt x="11635247" y="0"/>
                  </a:lnTo>
                  <a:lnTo>
                    <a:pt x="11865607" y="1266977"/>
                  </a:lnTo>
                  <a:lnTo>
                    <a:pt x="12043612" y="429306"/>
                  </a:lnTo>
                  <a:lnTo>
                    <a:pt x="12137850" y="628253"/>
                  </a:lnTo>
                  <a:lnTo>
                    <a:pt x="14514741" y="628253"/>
                  </a:lnTo>
                  <a:lnTo>
                    <a:pt x="14669710" y="0"/>
                  </a:lnTo>
                  <a:lnTo>
                    <a:pt x="14900069" y="1266977"/>
                  </a:lnTo>
                  <a:lnTo>
                    <a:pt x="15078074" y="429306"/>
                  </a:lnTo>
                  <a:lnTo>
                    <a:pt x="15172312" y="628253"/>
                  </a:lnTo>
                  <a:lnTo>
                    <a:pt x="16241472" y="628253"/>
                  </a:lnTo>
                </a:path>
              </a:pathLst>
            </a:custGeom>
            <a:ln w="52354">
              <a:solidFill>
                <a:srgbClr val="544846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251120" y="4346130"/>
              <a:ext cx="543486" cy="1171162"/>
            </a:xfrm>
            <a:custGeom>
              <a:avLst/>
              <a:gdLst/>
              <a:ahLst/>
              <a:cxnLst/>
              <a:rect l="l" t="t" r="r" b="b"/>
              <a:pathLst>
                <a:path w="543486" h="1171162">
                  <a:moveTo>
                    <a:pt x="231022" y="625373"/>
                  </a:moveTo>
                  <a:lnTo>
                    <a:pt x="89854" y="625373"/>
                  </a:lnTo>
                  <a:lnTo>
                    <a:pt x="97515" y="1112561"/>
                  </a:lnTo>
                  <a:lnTo>
                    <a:pt x="112064" y="1151522"/>
                  </a:lnTo>
                  <a:lnTo>
                    <a:pt x="148029" y="1171162"/>
                  </a:lnTo>
                  <a:lnTo>
                    <a:pt x="164435" y="1169851"/>
                  </a:lnTo>
                  <a:lnTo>
                    <a:pt x="201248" y="1150012"/>
                  </a:lnTo>
                  <a:lnTo>
                    <a:pt x="215249" y="1113721"/>
                  </a:lnTo>
                  <a:lnTo>
                    <a:pt x="231022" y="625373"/>
                  </a:lnTo>
                  <a:close/>
                </a:path>
                <a:path w="543486" h="1171162">
                  <a:moveTo>
                    <a:pt x="543388" y="584668"/>
                  </a:moveTo>
                  <a:lnTo>
                    <a:pt x="263589" y="584668"/>
                  </a:lnTo>
                  <a:lnTo>
                    <a:pt x="280325" y="585909"/>
                  </a:lnTo>
                  <a:lnTo>
                    <a:pt x="293795" y="590433"/>
                  </a:lnTo>
                  <a:lnTo>
                    <a:pt x="303873" y="598184"/>
                  </a:lnTo>
                  <a:lnTo>
                    <a:pt x="310434" y="609106"/>
                  </a:lnTo>
                  <a:lnTo>
                    <a:pt x="313354" y="623142"/>
                  </a:lnTo>
                  <a:lnTo>
                    <a:pt x="329225" y="1112561"/>
                  </a:lnTo>
                  <a:lnTo>
                    <a:pt x="330984" y="1126980"/>
                  </a:lnTo>
                  <a:lnTo>
                    <a:pt x="353952" y="1160787"/>
                  </a:lnTo>
                  <a:lnTo>
                    <a:pt x="379740" y="1171162"/>
                  </a:lnTo>
                  <a:lnTo>
                    <a:pt x="396149" y="1169851"/>
                  </a:lnTo>
                  <a:lnTo>
                    <a:pt x="432962" y="1150012"/>
                  </a:lnTo>
                  <a:lnTo>
                    <a:pt x="446959" y="1113721"/>
                  </a:lnTo>
                  <a:lnTo>
                    <a:pt x="446970" y="619759"/>
                  </a:lnTo>
                  <a:lnTo>
                    <a:pt x="523536" y="619759"/>
                  </a:lnTo>
                  <a:lnTo>
                    <a:pt x="532397" y="610735"/>
                  </a:lnTo>
                  <a:lnTo>
                    <a:pt x="539379" y="599122"/>
                  </a:lnTo>
                  <a:lnTo>
                    <a:pt x="543486" y="586001"/>
                  </a:lnTo>
                  <a:lnTo>
                    <a:pt x="543388" y="584668"/>
                  </a:lnTo>
                  <a:close/>
                </a:path>
                <a:path w="543486" h="1171162">
                  <a:moveTo>
                    <a:pt x="523536" y="619759"/>
                  </a:moveTo>
                  <a:lnTo>
                    <a:pt x="446970" y="619759"/>
                  </a:lnTo>
                  <a:lnTo>
                    <a:pt x="457356" y="627044"/>
                  </a:lnTo>
                  <a:lnTo>
                    <a:pt x="469214" y="631973"/>
                  </a:lnTo>
                  <a:lnTo>
                    <a:pt x="482210" y="634206"/>
                  </a:lnTo>
                  <a:lnTo>
                    <a:pt x="497446" y="632574"/>
                  </a:lnTo>
                  <a:lnTo>
                    <a:pt x="511106" y="627855"/>
                  </a:lnTo>
                  <a:lnTo>
                    <a:pt x="522864" y="620444"/>
                  </a:lnTo>
                  <a:lnTo>
                    <a:pt x="523536" y="619759"/>
                  </a:lnTo>
                  <a:close/>
                </a:path>
                <a:path w="543486" h="1171162">
                  <a:moveTo>
                    <a:pt x="277688" y="0"/>
                  </a:moveTo>
                  <a:lnTo>
                    <a:pt x="229006" y="1469"/>
                  </a:lnTo>
                  <a:lnTo>
                    <a:pt x="183882" y="5379"/>
                  </a:lnTo>
                  <a:lnTo>
                    <a:pt x="144722" y="10943"/>
                  </a:lnTo>
                  <a:lnTo>
                    <a:pt x="105946" y="19571"/>
                  </a:lnTo>
                  <a:lnTo>
                    <a:pt x="72261" y="38968"/>
                  </a:lnTo>
                  <a:lnTo>
                    <a:pt x="48567" y="70133"/>
                  </a:lnTo>
                  <a:lnTo>
                    <a:pt x="35591" y="114369"/>
                  </a:lnTo>
                  <a:lnTo>
                    <a:pt x="0" y="575112"/>
                  </a:lnTo>
                  <a:lnTo>
                    <a:pt x="1758" y="589530"/>
                  </a:lnTo>
                  <a:lnTo>
                    <a:pt x="24726" y="623338"/>
                  </a:lnTo>
                  <a:lnTo>
                    <a:pt x="50514" y="633712"/>
                  </a:lnTo>
                  <a:lnTo>
                    <a:pt x="66572" y="633003"/>
                  </a:lnTo>
                  <a:lnTo>
                    <a:pt x="79465" y="630137"/>
                  </a:lnTo>
                  <a:lnTo>
                    <a:pt x="89854" y="625373"/>
                  </a:lnTo>
                  <a:lnTo>
                    <a:pt x="231022" y="625373"/>
                  </a:lnTo>
                  <a:lnTo>
                    <a:pt x="233842" y="609415"/>
                  </a:lnTo>
                  <a:lnTo>
                    <a:pt x="240681" y="597278"/>
                  </a:lnTo>
                  <a:lnTo>
                    <a:pt x="250832" y="589018"/>
                  </a:lnTo>
                  <a:lnTo>
                    <a:pt x="263589" y="584668"/>
                  </a:lnTo>
                  <a:lnTo>
                    <a:pt x="543388" y="584668"/>
                  </a:lnTo>
                  <a:lnTo>
                    <a:pt x="509597" y="128361"/>
                  </a:lnTo>
                  <a:lnTo>
                    <a:pt x="500621" y="80304"/>
                  </a:lnTo>
                  <a:lnTo>
                    <a:pt x="479030" y="45507"/>
                  </a:lnTo>
                  <a:lnTo>
                    <a:pt x="445410" y="22323"/>
                  </a:lnTo>
                  <a:lnTo>
                    <a:pt x="405298" y="12313"/>
                  </a:lnTo>
                  <a:lnTo>
                    <a:pt x="366678" y="6144"/>
                  </a:lnTo>
                  <a:lnTo>
                    <a:pt x="323357" y="1828"/>
                  </a:lnTo>
                  <a:lnTo>
                    <a:pt x="293026" y="294"/>
                  </a:lnTo>
                  <a:lnTo>
                    <a:pt x="277688" y="0"/>
                  </a:lnTo>
                  <a:close/>
                </a:path>
              </a:pathLst>
            </a:custGeom>
            <a:solidFill>
              <a:srgbClr val="54484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396209" y="4000277"/>
              <a:ext cx="254454" cy="292133"/>
            </a:xfrm>
            <a:custGeom>
              <a:avLst/>
              <a:gdLst/>
              <a:ahLst/>
              <a:cxnLst/>
              <a:rect l="l" t="t" r="r" b="b"/>
              <a:pathLst>
                <a:path w="254454" h="292133">
                  <a:moveTo>
                    <a:pt x="117633" y="0"/>
                  </a:moveTo>
                  <a:lnTo>
                    <a:pt x="80096" y="10013"/>
                  </a:lnTo>
                  <a:lnTo>
                    <a:pt x="47733" y="32131"/>
                  </a:lnTo>
                  <a:lnTo>
                    <a:pt x="22375" y="64559"/>
                  </a:lnTo>
                  <a:lnTo>
                    <a:pt x="5854" y="105507"/>
                  </a:lnTo>
                  <a:lnTo>
                    <a:pt x="0" y="153183"/>
                  </a:lnTo>
                  <a:lnTo>
                    <a:pt x="1350" y="168440"/>
                  </a:lnTo>
                  <a:lnTo>
                    <a:pt x="13148" y="210868"/>
                  </a:lnTo>
                  <a:lnTo>
                    <a:pt x="35206" y="246567"/>
                  </a:lnTo>
                  <a:lnTo>
                    <a:pt x="65772" y="273337"/>
                  </a:lnTo>
                  <a:lnTo>
                    <a:pt x="103097" y="288977"/>
                  </a:lnTo>
                  <a:lnTo>
                    <a:pt x="130870" y="292133"/>
                  </a:lnTo>
                  <a:lnTo>
                    <a:pt x="144395" y="290864"/>
                  </a:lnTo>
                  <a:lnTo>
                    <a:pt x="182057" y="277925"/>
                  </a:lnTo>
                  <a:lnTo>
                    <a:pt x="213807" y="253068"/>
                  </a:lnTo>
                  <a:lnTo>
                    <a:pt x="237656" y="218579"/>
                  </a:lnTo>
                  <a:lnTo>
                    <a:pt x="251619" y="176741"/>
                  </a:lnTo>
                  <a:lnTo>
                    <a:pt x="254454" y="145895"/>
                  </a:lnTo>
                  <a:lnTo>
                    <a:pt x="254025" y="133811"/>
                  </a:lnTo>
                  <a:lnTo>
                    <a:pt x="245056" y="91004"/>
                  </a:lnTo>
                  <a:lnTo>
                    <a:pt x="225528" y="54139"/>
                  </a:lnTo>
                  <a:lnTo>
                    <a:pt x="196846" y="25295"/>
                  </a:lnTo>
                  <a:lnTo>
                    <a:pt x="160413" y="6555"/>
                  </a:lnTo>
                  <a:lnTo>
                    <a:pt x="117633" y="0"/>
                  </a:lnTo>
                  <a:close/>
                </a:path>
              </a:pathLst>
            </a:custGeom>
            <a:solidFill>
              <a:srgbClr val="54484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827199" y="4418713"/>
              <a:ext cx="3832344" cy="680607"/>
            </a:xfrm>
            <a:custGeom>
              <a:avLst/>
              <a:gdLst/>
              <a:ahLst/>
              <a:cxnLst/>
              <a:rect l="l" t="t" r="r" b="b"/>
              <a:pathLst>
                <a:path w="3832344" h="680607">
                  <a:moveTo>
                    <a:pt x="0" y="680607"/>
                  </a:moveTo>
                  <a:lnTo>
                    <a:pt x="3832344" y="680607"/>
                  </a:lnTo>
                  <a:lnTo>
                    <a:pt x="3832344" y="0"/>
                  </a:lnTo>
                  <a:lnTo>
                    <a:pt x="0" y="0"/>
                  </a:lnTo>
                  <a:lnTo>
                    <a:pt x="0" y="680607"/>
                  </a:lnTo>
                  <a:close/>
                </a:path>
              </a:pathLst>
            </a:custGeom>
            <a:solidFill>
              <a:srgbClr val="54484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6" name="object 206"/>
            <p:cNvSpPr txBox="1"/>
            <p:nvPr/>
          </p:nvSpPr>
          <p:spPr>
            <a:xfrm>
              <a:off x="1394938" y="4524472"/>
              <a:ext cx="2703830" cy="4762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6467" algn="ctr">
                <a:tabLst>
                  <a:tab pos="453002" algn="l"/>
                </a:tabLst>
              </a:pPr>
              <a:r>
                <a:rPr sz="1600" b="1" dirty="0">
                  <a:solidFill>
                    <a:schemeClr val="bg1"/>
                  </a:solidFill>
                  <a:cs typeface="Kozuka Gothic Pr6N EL"/>
                </a:rPr>
                <a:t>Bez</a:t>
              </a:r>
              <a:r>
                <a:rPr lang="pl-PL" sz="1600" b="1" dirty="0">
                  <a:solidFill>
                    <a:schemeClr val="bg1"/>
                  </a:solidFill>
                  <a:cs typeface="Kozuka Gothic Pr6N EL"/>
                </a:rPr>
                <a:t> </a:t>
              </a:r>
              <a:r>
                <a:rPr sz="1600" b="1" dirty="0" err="1">
                  <a:solidFill>
                    <a:schemeClr val="bg1"/>
                  </a:solidFill>
                  <a:cs typeface="Kozuka Gothic Pr6N EL"/>
                </a:rPr>
                <a:t>cukrzycy</a:t>
              </a:r>
              <a:endParaRPr sz="1600" b="1" dirty="0">
                <a:solidFill>
                  <a:schemeClr val="bg1"/>
                </a:solidFill>
                <a:cs typeface="Kozuka Gothic Pr6N E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6237" y="3449922"/>
            <a:ext cx="5498528" cy="919403"/>
            <a:chOff x="827199" y="5692371"/>
            <a:chExt cx="12089125" cy="1517015"/>
          </a:xfrm>
        </p:grpSpPr>
        <p:sp>
          <p:nvSpPr>
            <p:cNvPr id="3" name="object 3"/>
            <p:cNvSpPr/>
            <p:nvPr/>
          </p:nvSpPr>
          <p:spPr>
            <a:xfrm>
              <a:off x="2983072" y="5813427"/>
              <a:ext cx="8346414" cy="1266977"/>
            </a:xfrm>
            <a:custGeom>
              <a:avLst/>
              <a:gdLst/>
              <a:ahLst/>
              <a:cxnLst/>
              <a:rect l="l" t="t" r="r" b="b"/>
              <a:pathLst>
                <a:path w="8346414" h="1266977">
                  <a:moveTo>
                    <a:pt x="0" y="628253"/>
                  </a:moveTo>
                  <a:lnTo>
                    <a:pt x="2376890" y="628253"/>
                  </a:lnTo>
                  <a:lnTo>
                    <a:pt x="2531860" y="0"/>
                  </a:lnTo>
                  <a:lnTo>
                    <a:pt x="2762219" y="1266977"/>
                  </a:lnTo>
                  <a:lnTo>
                    <a:pt x="2940224" y="429306"/>
                  </a:lnTo>
                  <a:lnTo>
                    <a:pt x="3034462" y="628253"/>
                  </a:lnTo>
                  <a:lnTo>
                    <a:pt x="5411353" y="628253"/>
                  </a:lnTo>
                  <a:lnTo>
                    <a:pt x="5566322" y="0"/>
                  </a:lnTo>
                  <a:lnTo>
                    <a:pt x="5796682" y="1266977"/>
                  </a:lnTo>
                  <a:lnTo>
                    <a:pt x="5974687" y="429306"/>
                  </a:lnTo>
                  <a:lnTo>
                    <a:pt x="6068925" y="628253"/>
                  </a:lnTo>
                  <a:lnTo>
                    <a:pt x="8346414" y="628253"/>
                  </a:lnTo>
                </a:path>
              </a:pathLst>
            </a:custGeom>
            <a:ln w="52354">
              <a:solidFill>
                <a:srgbClr val="00909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8" name="object 168"/>
            <p:cNvSpPr txBox="1"/>
            <p:nvPr/>
          </p:nvSpPr>
          <p:spPr>
            <a:xfrm>
              <a:off x="11506624" y="5980152"/>
              <a:ext cx="1409700" cy="85788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6467">
                <a:lnSpc>
                  <a:spcPts val="3440"/>
                </a:lnSpc>
              </a:pPr>
              <a:r>
                <a:rPr sz="2900" b="1" dirty="0">
                  <a:solidFill>
                    <a:srgbClr val="544846"/>
                  </a:solidFill>
                  <a:cs typeface="Arial"/>
                </a:rPr>
                <a:t>-6 </a:t>
              </a:r>
              <a:r>
                <a:rPr sz="1500" b="1" dirty="0">
                  <a:solidFill>
                    <a:srgbClr val="544846"/>
                  </a:solidFill>
                  <a:cs typeface="Arial"/>
                </a:rPr>
                <a:t>lat</a:t>
              </a:r>
              <a:endParaRPr sz="1500" b="1" dirty="0">
                <a:cs typeface="Arial"/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6251120" y="6038224"/>
              <a:ext cx="543486" cy="1171162"/>
            </a:xfrm>
            <a:custGeom>
              <a:avLst/>
              <a:gdLst/>
              <a:ahLst/>
              <a:cxnLst/>
              <a:rect l="l" t="t" r="r" b="b"/>
              <a:pathLst>
                <a:path w="543486" h="1171162">
                  <a:moveTo>
                    <a:pt x="231023" y="625369"/>
                  </a:moveTo>
                  <a:lnTo>
                    <a:pt x="89853" y="625369"/>
                  </a:lnTo>
                  <a:lnTo>
                    <a:pt x="97515" y="1112561"/>
                  </a:lnTo>
                  <a:lnTo>
                    <a:pt x="112064" y="1151522"/>
                  </a:lnTo>
                  <a:lnTo>
                    <a:pt x="148029" y="1171162"/>
                  </a:lnTo>
                  <a:lnTo>
                    <a:pt x="164435" y="1169851"/>
                  </a:lnTo>
                  <a:lnTo>
                    <a:pt x="201248" y="1150012"/>
                  </a:lnTo>
                  <a:lnTo>
                    <a:pt x="215249" y="1113721"/>
                  </a:lnTo>
                  <a:lnTo>
                    <a:pt x="231023" y="625369"/>
                  </a:lnTo>
                  <a:close/>
                </a:path>
                <a:path w="543486" h="1171162">
                  <a:moveTo>
                    <a:pt x="543387" y="584668"/>
                  </a:moveTo>
                  <a:lnTo>
                    <a:pt x="263589" y="584668"/>
                  </a:lnTo>
                  <a:lnTo>
                    <a:pt x="280325" y="585909"/>
                  </a:lnTo>
                  <a:lnTo>
                    <a:pt x="293795" y="590433"/>
                  </a:lnTo>
                  <a:lnTo>
                    <a:pt x="303873" y="598184"/>
                  </a:lnTo>
                  <a:lnTo>
                    <a:pt x="310434" y="609106"/>
                  </a:lnTo>
                  <a:lnTo>
                    <a:pt x="313354" y="623142"/>
                  </a:lnTo>
                  <a:lnTo>
                    <a:pt x="329225" y="1112561"/>
                  </a:lnTo>
                  <a:lnTo>
                    <a:pt x="330984" y="1126980"/>
                  </a:lnTo>
                  <a:lnTo>
                    <a:pt x="353952" y="1160787"/>
                  </a:lnTo>
                  <a:lnTo>
                    <a:pt x="379740" y="1171162"/>
                  </a:lnTo>
                  <a:lnTo>
                    <a:pt x="396149" y="1169851"/>
                  </a:lnTo>
                  <a:lnTo>
                    <a:pt x="432962" y="1150012"/>
                  </a:lnTo>
                  <a:lnTo>
                    <a:pt x="446959" y="1113721"/>
                  </a:lnTo>
                  <a:lnTo>
                    <a:pt x="446970" y="619749"/>
                  </a:lnTo>
                  <a:lnTo>
                    <a:pt x="523546" y="619749"/>
                  </a:lnTo>
                  <a:lnTo>
                    <a:pt x="532396" y="610736"/>
                  </a:lnTo>
                  <a:lnTo>
                    <a:pt x="539378" y="599124"/>
                  </a:lnTo>
                  <a:lnTo>
                    <a:pt x="543486" y="586004"/>
                  </a:lnTo>
                  <a:lnTo>
                    <a:pt x="543387" y="584668"/>
                  </a:lnTo>
                  <a:close/>
                </a:path>
                <a:path w="543486" h="1171162">
                  <a:moveTo>
                    <a:pt x="523546" y="619749"/>
                  </a:moveTo>
                  <a:lnTo>
                    <a:pt x="446970" y="619749"/>
                  </a:lnTo>
                  <a:lnTo>
                    <a:pt x="457355" y="627040"/>
                  </a:lnTo>
                  <a:lnTo>
                    <a:pt x="469212" y="631972"/>
                  </a:lnTo>
                  <a:lnTo>
                    <a:pt x="482207" y="634206"/>
                  </a:lnTo>
                  <a:lnTo>
                    <a:pt x="497444" y="632574"/>
                  </a:lnTo>
                  <a:lnTo>
                    <a:pt x="511104" y="627856"/>
                  </a:lnTo>
                  <a:lnTo>
                    <a:pt x="522863" y="620445"/>
                  </a:lnTo>
                  <a:lnTo>
                    <a:pt x="523546" y="619749"/>
                  </a:lnTo>
                  <a:close/>
                </a:path>
                <a:path w="543486" h="1171162">
                  <a:moveTo>
                    <a:pt x="277688" y="0"/>
                  </a:moveTo>
                  <a:lnTo>
                    <a:pt x="229006" y="1469"/>
                  </a:lnTo>
                  <a:lnTo>
                    <a:pt x="183882" y="5379"/>
                  </a:lnTo>
                  <a:lnTo>
                    <a:pt x="144722" y="10943"/>
                  </a:lnTo>
                  <a:lnTo>
                    <a:pt x="105946" y="19571"/>
                  </a:lnTo>
                  <a:lnTo>
                    <a:pt x="72261" y="38968"/>
                  </a:lnTo>
                  <a:lnTo>
                    <a:pt x="48567" y="70133"/>
                  </a:lnTo>
                  <a:lnTo>
                    <a:pt x="35591" y="114369"/>
                  </a:lnTo>
                  <a:lnTo>
                    <a:pt x="0" y="575112"/>
                  </a:lnTo>
                  <a:lnTo>
                    <a:pt x="1758" y="589530"/>
                  </a:lnTo>
                  <a:lnTo>
                    <a:pt x="24726" y="623338"/>
                  </a:lnTo>
                  <a:lnTo>
                    <a:pt x="50514" y="633712"/>
                  </a:lnTo>
                  <a:lnTo>
                    <a:pt x="66571" y="633003"/>
                  </a:lnTo>
                  <a:lnTo>
                    <a:pt x="79464" y="630136"/>
                  </a:lnTo>
                  <a:lnTo>
                    <a:pt x="89853" y="625369"/>
                  </a:lnTo>
                  <a:lnTo>
                    <a:pt x="231023" y="625369"/>
                  </a:lnTo>
                  <a:lnTo>
                    <a:pt x="233842" y="609415"/>
                  </a:lnTo>
                  <a:lnTo>
                    <a:pt x="240681" y="597278"/>
                  </a:lnTo>
                  <a:lnTo>
                    <a:pt x="250832" y="589018"/>
                  </a:lnTo>
                  <a:lnTo>
                    <a:pt x="263589" y="584668"/>
                  </a:lnTo>
                  <a:lnTo>
                    <a:pt x="543387" y="584668"/>
                  </a:lnTo>
                  <a:lnTo>
                    <a:pt x="509597" y="128361"/>
                  </a:lnTo>
                  <a:lnTo>
                    <a:pt x="500621" y="80304"/>
                  </a:lnTo>
                  <a:lnTo>
                    <a:pt x="479030" y="45507"/>
                  </a:lnTo>
                  <a:lnTo>
                    <a:pt x="445410" y="22323"/>
                  </a:lnTo>
                  <a:lnTo>
                    <a:pt x="405298" y="12313"/>
                  </a:lnTo>
                  <a:lnTo>
                    <a:pt x="366678" y="6144"/>
                  </a:lnTo>
                  <a:lnTo>
                    <a:pt x="323357" y="1828"/>
                  </a:lnTo>
                  <a:lnTo>
                    <a:pt x="293026" y="294"/>
                  </a:lnTo>
                  <a:lnTo>
                    <a:pt x="277688" y="0"/>
                  </a:lnTo>
                  <a:close/>
                </a:path>
              </a:pathLst>
            </a:custGeom>
            <a:solidFill>
              <a:srgbClr val="00909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396209" y="5692371"/>
              <a:ext cx="254454" cy="292133"/>
            </a:xfrm>
            <a:custGeom>
              <a:avLst/>
              <a:gdLst/>
              <a:ahLst/>
              <a:cxnLst/>
              <a:rect l="l" t="t" r="r" b="b"/>
              <a:pathLst>
                <a:path w="254454" h="292133">
                  <a:moveTo>
                    <a:pt x="117633" y="0"/>
                  </a:moveTo>
                  <a:lnTo>
                    <a:pt x="80096" y="10013"/>
                  </a:lnTo>
                  <a:lnTo>
                    <a:pt x="47733" y="32131"/>
                  </a:lnTo>
                  <a:lnTo>
                    <a:pt x="22375" y="64559"/>
                  </a:lnTo>
                  <a:lnTo>
                    <a:pt x="5854" y="105507"/>
                  </a:lnTo>
                  <a:lnTo>
                    <a:pt x="0" y="153183"/>
                  </a:lnTo>
                  <a:lnTo>
                    <a:pt x="1350" y="168440"/>
                  </a:lnTo>
                  <a:lnTo>
                    <a:pt x="13148" y="210868"/>
                  </a:lnTo>
                  <a:lnTo>
                    <a:pt x="35206" y="246567"/>
                  </a:lnTo>
                  <a:lnTo>
                    <a:pt x="65772" y="273337"/>
                  </a:lnTo>
                  <a:lnTo>
                    <a:pt x="103097" y="288977"/>
                  </a:lnTo>
                  <a:lnTo>
                    <a:pt x="130870" y="292133"/>
                  </a:lnTo>
                  <a:lnTo>
                    <a:pt x="144395" y="290864"/>
                  </a:lnTo>
                  <a:lnTo>
                    <a:pt x="182057" y="277925"/>
                  </a:lnTo>
                  <a:lnTo>
                    <a:pt x="213807" y="253068"/>
                  </a:lnTo>
                  <a:lnTo>
                    <a:pt x="237656" y="218579"/>
                  </a:lnTo>
                  <a:lnTo>
                    <a:pt x="251619" y="176741"/>
                  </a:lnTo>
                  <a:lnTo>
                    <a:pt x="254454" y="145895"/>
                  </a:lnTo>
                  <a:lnTo>
                    <a:pt x="254025" y="133811"/>
                  </a:lnTo>
                  <a:lnTo>
                    <a:pt x="245056" y="91004"/>
                  </a:lnTo>
                  <a:lnTo>
                    <a:pt x="225528" y="54139"/>
                  </a:lnTo>
                  <a:lnTo>
                    <a:pt x="196846" y="25295"/>
                  </a:lnTo>
                  <a:lnTo>
                    <a:pt x="160413" y="6555"/>
                  </a:lnTo>
                  <a:lnTo>
                    <a:pt x="117633" y="0"/>
                  </a:lnTo>
                  <a:close/>
                </a:path>
              </a:pathLst>
            </a:custGeom>
            <a:solidFill>
              <a:srgbClr val="00909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827199" y="6110808"/>
              <a:ext cx="3832344" cy="680607"/>
            </a:xfrm>
            <a:custGeom>
              <a:avLst/>
              <a:gdLst/>
              <a:ahLst/>
              <a:cxnLst/>
              <a:rect l="l" t="t" r="r" b="b"/>
              <a:pathLst>
                <a:path w="3832344" h="680607">
                  <a:moveTo>
                    <a:pt x="0" y="680607"/>
                  </a:moveTo>
                  <a:lnTo>
                    <a:pt x="3832344" y="680607"/>
                  </a:lnTo>
                  <a:lnTo>
                    <a:pt x="3832344" y="0"/>
                  </a:lnTo>
                  <a:lnTo>
                    <a:pt x="0" y="0"/>
                  </a:lnTo>
                  <a:lnTo>
                    <a:pt x="0" y="680607"/>
                  </a:lnTo>
                  <a:close/>
                </a:path>
              </a:pathLst>
            </a:custGeom>
            <a:solidFill>
              <a:srgbClr val="00909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6" name="object 216"/>
            <p:cNvSpPr txBox="1"/>
            <p:nvPr/>
          </p:nvSpPr>
          <p:spPr>
            <a:xfrm>
              <a:off x="1808497" y="6216567"/>
              <a:ext cx="1875789" cy="4762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6467" algn="ctr"/>
              <a:r>
                <a:rPr sz="1600" b="1" dirty="0">
                  <a:solidFill>
                    <a:schemeClr val="bg1"/>
                  </a:solidFill>
                  <a:cs typeface="Kozuka Gothic Pr6N EL"/>
                </a:rPr>
                <a:t>Cukrzyca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6237" y="4475434"/>
            <a:ext cx="4250119" cy="919404"/>
            <a:chOff x="827199" y="7384467"/>
            <a:chExt cx="9344359" cy="1517016"/>
          </a:xfrm>
        </p:grpSpPr>
        <p:sp>
          <p:nvSpPr>
            <p:cNvPr id="4" name="object 4"/>
            <p:cNvSpPr/>
            <p:nvPr/>
          </p:nvSpPr>
          <p:spPr>
            <a:xfrm>
              <a:off x="2983072" y="7505517"/>
              <a:ext cx="5309868" cy="1266977"/>
            </a:xfrm>
            <a:custGeom>
              <a:avLst/>
              <a:gdLst/>
              <a:ahLst/>
              <a:cxnLst/>
              <a:rect l="l" t="t" r="r" b="b"/>
              <a:pathLst>
                <a:path w="5309868" h="1266977">
                  <a:moveTo>
                    <a:pt x="0" y="628253"/>
                  </a:moveTo>
                  <a:lnTo>
                    <a:pt x="2376890" y="628253"/>
                  </a:lnTo>
                  <a:lnTo>
                    <a:pt x="2531860" y="0"/>
                  </a:lnTo>
                  <a:lnTo>
                    <a:pt x="2762219" y="1266977"/>
                  </a:lnTo>
                  <a:lnTo>
                    <a:pt x="2940224" y="429306"/>
                  </a:lnTo>
                  <a:lnTo>
                    <a:pt x="3034462" y="628253"/>
                  </a:lnTo>
                  <a:lnTo>
                    <a:pt x="5309868" y="628253"/>
                  </a:lnTo>
                </a:path>
              </a:pathLst>
            </a:custGeom>
            <a:ln w="52354">
              <a:solidFill>
                <a:srgbClr val="FFD5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0" name="object 170"/>
            <p:cNvSpPr txBox="1"/>
            <p:nvPr/>
          </p:nvSpPr>
          <p:spPr>
            <a:xfrm>
              <a:off x="8472298" y="7672247"/>
              <a:ext cx="1699260" cy="85788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6467">
                <a:lnSpc>
                  <a:spcPts val="3440"/>
                </a:lnSpc>
              </a:pPr>
              <a:r>
                <a:rPr sz="2900" b="1" dirty="0">
                  <a:solidFill>
                    <a:srgbClr val="544846"/>
                  </a:solidFill>
                  <a:cs typeface="Arial"/>
                </a:rPr>
                <a:t>-12 </a:t>
              </a:r>
              <a:r>
                <a:rPr sz="1500" b="1" dirty="0">
                  <a:solidFill>
                    <a:srgbClr val="544846"/>
                  </a:solidFill>
                  <a:cs typeface="Arial"/>
                </a:rPr>
                <a:t>lat</a:t>
              </a:r>
              <a:endParaRPr sz="1500" b="1" dirty="0">
                <a:cs typeface="Arial"/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6251120" y="7730321"/>
              <a:ext cx="543486" cy="1171162"/>
            </a:xfrm>
            <a:custGeom>
              <a:avLst/>
              <a:gdLst/>
              <a:ahLst/>
              <a:cxnLst/>
              <a:rect l="l" t="t" r="r" b="b"/>
              <a:pathLst>
                <a:path w="543486" h="1171162">
                  <a:moveTo>
                    <a:pt x="231023" y="625369"/>
                  </a:moveTo>
                  <a:lnTo>
                    <a:pt x="89853" y="625369"/>
                  </a:lnTo>
                  <a:lnTo>
                    <a:pt x="97515" y="1112561"/>
                  </a:lnTo>
                  <a:lnTo>
                    <a:pt x="112064" y="1151522"/>
                  </a:lnTo>
                  <a:lnTo>
                    <a:pt x="148029" y="1171162"/>
                  </a:lnTo>
                  <a:lnTo>
                    <a:pt x="164435" y="1169851"/>
                  </a:lnTo>
                  <a:lnTo>
                    <a:pt x="201248" y="1150012"/>
                  </a:lnTo>
                  <a:lnTo>
                    <a:pt x="215249" y="1113721"/>
                  </a:lnTo>
                  <a:lnTo>
                    <a:pt x="231023" y="625369"/>
                  </a:lnTo>
                  <a:close/>
                </a:path>
                <a:path w="543486" h="1171162">
                  <a:moveTo>
                    <a:pt x="543387" y="584668"/>
                  </a:moveTo>
                  <a:lnTo>
                    <a:pt x="263589" y="584668"/>
                  </a:lnTo>
                  <a:lnTo>
                    <a:pt x="280325" y="585909"/>
                  </a:lnTo>
                  <a:lnTo>
                    <a:pt x="293795" y="590433"/>
                  </a:lnTo>
                  <a:lnTo>
                    <a:pt x="303873" y="598184"/>
                  </a:lnTo>
                  <a:lnTo>
                    <a:pt x="310434" y="609106"/>
                  </a:lnTo>
                  <a:lnTo>
                    <a:pt x="313354" y="623142"/>
                  </a:lnTo>
                  <a:lnTo>
                    <a:pt x="329225" y="1112561"/>
                  </a:lnTo>
                  <a:lnTo>
                    <a:pt x="330984" y="1126980"/>
                  </a:lnTo>
                  <a:lnTo>
                    <a:pt x="353952" y="1160787"/>
                  </a:lnTo>
                  <a:lnTo>
                    <a:pt x="379740" y="1171162"/>
                  </a:lnTo>
                  <a:lnTo>
                    <a:pt x="396149" y="1169851"/>
                  </a:lnTo>
                  <a:lnTo>
                    <a:pt x="432962" y="1150012"/>
                  </a:lnTo>
                  <a:lnTo>
                    <a:pt x="446959" y="1113721"/>
                  </a:lnTo>
                  <a:lnTo>
                    <a:pt x="446970" y="619749"/>
                  </a:lnTo>
                  <a:lnTo>
                    <a:pt x="523546" y="619749"/>
                  </a:lnTo>
                  <a:lnTo>
                    <a:pt x="532396" y="610736"/>
                  </a:lnTo>
                  <a:lnTo>
                    <a:pt x="539378" y="599124"/>
                  </a:lnTo>
                  <a:lnTo>
                    <a:pt x="543486" y="586004"/>
                  </a:lnTo>
                  <a:lnTo>
                    <a:pt x="543387" y="584668"/>
                  </a:lnTo>
                  <a:close/>
                </a:path>
                <a:path w="543486" h="1171162">
                  <a:moveTo>
                    <a:pt x="523546" y="619749"/>
                  </a:moveTo>
                  <a:lnTo>
                    <a:pt x="446970" y="619749"/>
                  </a:lnTo>
                  <a:lnTo>
                    <a:pt x="457355" y="627040"/>
                  </a:lnTo>
                  <a:lnTo>
                    <a:pt x="469212" y="631972"/>
                  </a:lnTo>
                  <a:lnTo>
                    <a:pt x="482207" y="634206"/>
                  </a:lnTo>
                  <a:lnTo>
                    <a:pt x="497444" y="632574"/>
                  </a:lnTo>
                  <a:lnTo>
                    <a:pt x="511104" y="627856"/>
                  </a:lnTo>
                  <a:lnTo>
                    <a:pt x="522863" y="620445"/>
                  </a:lnTo>
                  <a:lnTo>
                    <a:pt x="523546" y="619749"/>
                  </a:lnTo>
                  <a:close/>
                </a:path>
                <a:path w="543486" h="1171162">
                  <a:moveTo>
                    <a:pt x="277688" y="0"/>
                  </a:moveTo>
                  <a:lnTo>
                    <a:pt x="229006" y="1469"/>
                  </a:lnTo>
                  <a:lnTo>
                    <a:pt x="183882" y="5379"/>
                  </a:lnTo>
                  <a:lnTo>
                    <a:pt x="144722" y="10943"/>
                  </a:lnTo>
                  <a:lnTo>
                    <a:pt x="105946" y="19571"/>
                  </a:lnTo>
                  <a:lnTo>
                    <a:pt x="72261" y="38968"/>
                  </a:lnTo>
                  <a:lnTo>
                    <a:pt x="48567" y="70133"/>
                  </a:lnTo>
                  <a:lnTo>
                    <a:pt x="35591" y="114369"/>
                  </a:lnTo>
                  <a:lnTo>
                    <a:pt x="0" y="575112"/>
                  </a:lnTo>
                  <a:lnTo>
                    <a:pt x="1758" y="589530"/>
                  </a:lnTo>
                  <a:lnTo>
                    <a:pt x="24726" y="623338"/>
                  </a:lnTo>
                  <a:lnTo>
                    <a:pt x="50514" y="633712"/>
                  </a:lnTo>
                  <a:lnTo>
                    <a:pt x="66571" y="633003"/>
                  </a:lnTo>
                  <a:lnTo>
                    <a:pt x="79464" y="630136"/>
                  </a:lnTo>
                  <a:lnTo>
                    <a:pt x="89853" y="625369"/>
                  </a:lnTo>
                  <a:lnTo>
                    <a:pt x="231023" y="625369"/>
                  </a:lnTo>
                  <a:lnTo>
                    <a:pt x="233842" y="609415"/>
                  </a:lnTo>
                  <a:lnTo>
                    <a:pt x="240681" y="597278"/>
                  </a:lnTo>
                  <a:lnTo>
                    <a:pt x="250832" y="589018"/>
                  </a:lnTo>
                  <a:lnTo>
                    <a:pt x="263589" y="584668"/>
                  </a:lnTo>
                  <a:lnTo>
                    <a:pt x="543387" y="584668"/>
                  </a:lnTo>
                  <a:lnTo>
                    <a:pt x="509597" y="128361"/>
                  </a:lnTo>
                  <a:lnTo>
                    <a:pt x="500621" y="80304"/>
                  </a:lnTo>
                  <a:lnTo>
                    <a:pt x="479030" y="45507"/>
                  </a:lnTo>
                  <a:lnTo>
                    <a:pt x="445410" y="22323"/>
                  </a:lnTo>
                  <a:lnTo>
                    <a:pt x="405298" y="12313"/>
                  </a:lnTo>
                  <a:lnTo>
                    <a:pt x="366678" y="6144"/>
                  </a:lnTo>
                  <a:lnTo>
                    <a:pt x="323357" y="1828"/>
                  </a:lnTo>
                  <a:lnTo>
                    <a:pt x="293026" y="294"/>
                  </a:lnTo>
                  <a:lnTo>
                    <a:pt x="277688" y="0"/>
                  </a:lnTo>
                  <a:close/>
                </a:path>
              </a:pathLst>
            </a:custGeom>
            <a:solidFill>
              <a:srgbClr val="FFD5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396209" y="7384467"/>
              <a:ext cx="254454" cy="292133"/>
            </a:xfrm>
            <a:custGeom>
              <a:avLst/>
              <a:gdLst/>
              <a:ahLst/>
              <a:cxnLst/>
              <a:rect l="l" t="t" r="r" b="b"/>
              <a:pathLst>
                <a:path w="254454" h="292133">
                  <a:moveTo>
                    <a:pt x="117633" y="0"/>
                  </a:moveTo>
                  <a:lnTo>
                    <a:pt x="80096" y="10013"/>
                  </a:lnTo>
                  <a:lnTo>
                    <a:pt x="47733" y="32131"/>
                  </a:lnTo>
                  <a:lnTo>
                    <a:pt x="22375" y="64559"/>
                  </a:lnTo>
                  <a:lnTo>
                    <a:pt x="5854" y="105507"/>
                  </a:lnTo>
                  <a:lnTo>
                    <a:pt x="0" y="153183"/>
                  </a:lnTo>
                  <a:lnTo>
                    <a:pt x="1350" y="168440"/>
                  </a:lnTo>
                  <a:lnTo>
                    <a:pt x="13148" y="210868"/>
                  </a:lnTo>
                  <a:lnTo>
                    <a:pt x="35206" y="246567"/>
                  </a:lnTo>
                  <a:lnTo>
                    <a:pt x="65772" y="273337"/>
                  </a:lnTo>
                  <a:lnTo>
                    <a:pt x="103097" y="288977"/>
                  </a:lnTo>
                  <a:lnTo>
                    <a:pt x="130870" y="292133"/>
                  </a:lnTo>
                  <a:lnTo>
                    <a:pt x="144395" y="290864"/>
                  </a:lnTo>
                  <a:lnTo>
                    <a:pt x="182057" y="277925"/>
                  </a:lnTo>
                  <a:lnTo>
                    <a:pt x="213807" y="253068"/>
                  </a:lnTo>
                  <a:lnTo>
                    <a:pt x="237656" y="218579"/>
                  </a:lnTo>
                  <a:lnTo>
                    <a:pt x="251619" y="176741"/>
                  </a:lnTo>
                  <a:lnTo>
                    <a:pt x="254454" y="145895"/>
                  </a:lnTo>
                  <a:lnTo>
                    <a:pt x="254025" y="133811"/>
                  </a:lnTo>
                  <a:lnTo>
                    <a:pt x="245056" y="91004"/>
                  </a:lnTo>
                  <a:lnTo>
                    <a:pt x="225528" y="54139"/>
                  </a:lnTo>
                  <a:lnTo>
                    <a:pt x="196846" y="25295"/>
                  </a:lnTo>
                  <a:lnTo>
                    <a:pt x="160413" y="6555"/>
                  </a:lnTo>
                  <a:lnTo>
                    <a:pt x="117633" y="0"/>
                  </a:lnTo>
                  <a:close/>
                </a:path>
              </a:pathLst>
            </a:custGeom>
            <a:solidFill>
              <a:srgbClr val="FFD5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827199" y="7802893"/>
              <a:ext cx="3832344" cy="680607"/>
            </a:xfrm>
            <a:custGeom>
              <a:avLst/>
              <a:gdLst/>
              <a:ahLst/>
              <a:cxnLst/>
              <a:rect l="l" t="t" r="r" b="b"/>
              <a:pathLst>
                <a:path w="3832344" h="680607">
                  <a:moveTo>
                    <a:pt x="0" y="680607"/>
                  </a:moveTo>
                  <a:lnTo>
                    <a:pt x="3832344" y="680607"/>
                  </a:lnTo>
                  <a:lnTo>
                    <a:pt x="3832344" y="0"/>
                  </a:lnTo>
                  <a:lnTo>
                    <a:pt x="0" y="0"/>
                  </a:lnTo>
                  <a:lnTo>
                    <a:pt x="0" y="680607"/>
                  </a:lnTo>
                  <a:close/>
                </a:path>
              </a:pathLst>
            </a:custGeom>
            <a:solidFill>
              <a:srgbClr val="FFD5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5" name="object 235"/>
            <p:cNvSpPr txBox="1"/>
            <p:nvPr/>
          </p:nvSpPr>
          <p:spPr>
            <a:xfrm>
              <a:off x="984250" y="7908663"/>
              <a:ext cx="3375660" cy="4762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6467" algn="ctr">
                <a:tabLst>
                  <a:tab pos="1015617" algn="l"/>
                  <a:tab pos="1142044" algn="l"/>
                </a:tabLst>
              </a:pPr>
              <a:r>
                <a:rPr sz="1600" b="1" dirty="0" err="1">
                  <a:solidFill>
                    <a:srgbClr val="4A3333"/>
                  </a:solidFill>
                  <a:cs typeface="Kozuka Gothic Pr6N EL"/>
                </a:rPr>
                <a:t>Cukrzyca</a:t>
              </a:r>
              <a:r>
                <a:rPr lang="pl-PL" sz="1600" b="1" dirty="0">
                  <a:solidFill>
                    <a:srgbClr val="4A3333"/>
                  </a:solidFill>
                  <a:cs typeface="Kozuka Gothic Pr6N EL"/>
                </a:rPr>
                <a:t> </a:t>
              </a:r>
              <a:r>
                <a:rPr sz="1600" b="1" dirty="0" err="1">
                  <a:solidFill>
                    <a:srgbClr val="4A3333"/>
                  </a:solidFill>
                  <a:cs typeface="Kozuka Gothic Pr6N EL"/>
                </a:rPr>
                <a:t>i</a:t>
              </a:r>
              <a:r>
                <a:rPr lang="pl-PL" sz="1600" b="1" dirty="0">
                  <a:solidFill>
                    <a:srgbClr val="4A3333"/>
                  </a:solidFill>
                  <a:cs typeface="Kozuka Gothic Pr6N EL"/>
                </a:rPr>
                <a:t> </a:t>
              </a:r>
              <a:r>
                <a:rPr sz="1600" b="1" dirty="0" err="1">
                  <a:solidFill>
                    <a:srgbClr val="4A3333"/>
                  </a:solidFill>
                  <a:cs typeface="Kozuka Gothic Pr6N EL"/>
                </a:rPr>
                <a:t>zawał</a:t>
              </a:r>
              <a:endParaRPr sz="1600" b="1" dirty="0">
                <a:cs typeface="Kozuka Gothic Pr6N EL"/>
              </a:endParaRPr>
            </a:p>
          </p:txBody>
        </p:sp>
      </p:grpSp>
      <p:sp>
        <p:nvSpPr>
          <p:cNvPr id="165" name="object 165"/>
          <p:cNvSpPr txBox="1"/>
          <p:nvPr/>
        </p:nvSpPr>
        <p:spPr>
          <a:xfrm>
            <a:off x="7270970" y="1736454"/>
            <a:ext cx="1273690" cy="3201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>
              <a:tabLst>
                <a:tab pos="841659" algn="l"/>
              </a:tabLst>
            </a:pPr>
            <a:r>
              <a:rPr b="1" dirty="0" err="1">
                <a:solidFill>
                  <a:srgbClr val="544846"/>
                </a:solidFill>
                <a:cs typeface="Kozuka Gothic Pr6N EL"/>
              </a:rPr>
              <a:t>Koniec</a:t>
            </a:r>
            <a:r>
              <a:rPr lang="pl-PL" b="1" dirty="0">
                <a:solidFill>
                  <a:srgbClr val="544846"/>
                </a:solidFill>
                <a:cs typeface="Kozuka Gothic Pr6N EL"/>
              </a:rPr>
              <a:t> </a:t>
            </a:r>
            <a:r>
              <a:rPr b="1" dirty="0" err="1">
                <a:solidFill>
                  <a:srgbClr val="544846"/>
                </a:solidFill>
                <a:cs typeface="Kozuka Gothic Pr6N EL"/>
              </a:rPr>
              <a:t>życia</a:t>
            </a:r>
            <a:endParaRPr b="1" dirty="0">
              <a:cs typeface="Kozuka Gothic Pr6N E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2536831" y="1567120"/>
            <a:ext cx="717137" cy="5199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67">
              <a:lnSpc>
                <a:spcPts val="3440"/>
              </a:lnSpc>
            </a:pPr>
            <a:r>
              <a:rPr sz="2900" b="1" dirty="0">
                <a:solidFill>
                  <a:srgbClr val="544846"/>
                </a:solidFill>
                <a:cs typeface="Arial"/>
              </a:rPr>
              <a:t>60 </a:t>
            </a:r>
            <a:r>
              <a:rPr sz="1500" b="1" dirty="0">
                <a:solidFill>
                  <a:srgbClr val="544846"/>
                </a:solidFill>
                <a:cs typeface="Arial"/>
              </a:rPr>
              <a:t>lat</a:t>
            </a:r>
            <a:endParaRPr sz="1500" b="1" dirty="0">
              <a:cs typeface="Arial"/>
            </a:endParaRPr>
          </a:p>
        </p:txBody>
      </p:sp>
      <p:sp>
        <p:nvSpPr>
          <p:cNvPr id="240" name="object 152"/>
          <p:cNvSpPr txBox="1"/>
          <p:nvPr/>
        </p:nvSpPr>
        <p:spPr>
          <a:xfrm>
            <a:off x="264223" y="242455"/>
            <a:ext cx="8243215" cy="736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467" algn="ctr">
              <a:tabLst>
                <a:tab pos="172988" algn="l"/>
                <a:tab pos="1326349" algn="l"/>
                <a:tab pos="1901898" algn="l"/>
                <a:tab pos="2020240" algn="l"/>
                <a:tab pos="2289585" algn="l"/>
                <a:tab pos="3454263" algn="l"/>
                <a:tab pos="4334076" algn="l"/>
                <a:tab pos="4479257" algn="l"/>
                <a:tab pos="5718627" algn="l"/>
                <a:tab pos="6154168" algn="l"/>
                <a:tab pos="7017168" algn="l"/>
                <a:tab pos="7184013" algn="l"/>
                <a:tab pos="7765704" algn="l"/>
              </a:tabLst>
            </a:pP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Oczekiwana długość życia ulega znaczącemu skróceniu u	chorych </a:t>
            </a:r>
            <a:b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</a:br>
            <a:r>
              <a:rPr lang="pl-PL" sz="2300" b="1" dirty="0">
                <a:solidFill>
                  <a:srgbClr val="FFC000"/>
                </a:solidFill>
                <a:latin typeface="+mj-lt"/>
                <a:cs typeface="Kozuka Gothic Pr6N EL"/>
              </a:rPr>
              <a:t>z	cukrzycą typu 2 i zaawansowaną chorobą układu s‑n*</a:t>
            </a:r>
          </a:p>
        </p:txBody>
      </p:sp>
    </p:spTree>
    <p:extLst>
      <p:ext uri="{BB962C8B-B14F-4D97-AF65-F5344CB8AC3E}">
        <p14:creationId xmlns:p14="http://schemas.microsoft.com/office/powerpoint/2010/main" val="156588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Źródła informacji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8" y="1772816"/>
            <a:ext cx="3338606" cy="4653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466552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Cele leczenia cukrzycy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k</a:t>
            </a:r>
            <a:r>
              <a:rPr lang="pl-PL" dirty="0" smtClean="0"/>
              <a:t>ontrola glikemii</a:t>
            </a:r>
            <a:r>
              <a:rPr lang="pl-PL" sz="1400" dirty="0" smtClean="0"/>
              <a:t>( na czczo, po posiłku, HbA1c)</a:t>
            </a:r>
          </a:p>
          <a:p>
            <a:r>
              <a:rPr lang="pl-PL" dirty="0"/>
              <a:t>p</a:t>
            </a:r>
            <a:r>
              <a:rPr lang="pl-PL" dirty="0" smtClean="0"/>
              <a:t>rofilaktyka ostrych i przewlekłych powikłań choroby</a:t>
            </a:r>
          </a:p>
          <a:p>
            <a:r>
              <a:rPr lang="pl-PL" dirty="0" smtClean="0"/>
              <a:t>zwalczanie </a:t>
            </a:r>
            <a:r>
              <a:rPr lang="pl-PL" dirty="0"/>
              <a:t>czynników ryzyka choroby </a:t>
            </a:r>
            <a:r>
              <a:rPr lang="pl-PL" dirty="0" smtClean="0"/>
              <a:t>sercowo-naczyniowej:</a:t>
            </a:r>
          </a:p>
          <a:p>
            <a:pPr marL="118872" indent="0">
              <a:buNone/>
            </a:pPr>
            <a:r>
              <a:rPr lang="pl-PL" sz="2000" b="1" dirty="0"/>
              <a:t> </a:t>
            </a:r>
            <a:r>
              <a:rPr lang="pl-PL" sz="2000" b="1" dirty="0" smtClean="0"/>
              <a:t>      leczenie </a:t>
            </a:r>
            <a:r>
              <a:rPr lang="pl-PL" sz="2000" b="1" dirty="0"/>
              <a:t>nadciśnienia tętniczego</a:t>
            </a:r>
            <a:r>
              <a:rPr lang="pl-PL" sz="2000" dirty="0"/>
              <a:t>  </a:t>
            </a:r>
            <a:endParaRPr lang="pl-PL" sz="2000" dirty="0" smtClean="0"/>
          </a:p>
          <a:p>
            <a:pPr marL="118872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i</a:t>
            </a:r>
            <a:r>
              <a:rPr lang="pl-PL" sz="2000" dirty="0"/>
              <a:t> </a:t>
            </a:r>
            <a:r>
              <a:rPr lang="pl-PL" sz="2000" b="1" dirty="0"/>
              <a:t>zaburzeń gospodarki lipidowej</a:t>
            </a:r>
            <a:r>
              <a:rPr lang="pl-PL" sz="2000" dirty="0"/>
              <a:t> </a:t>
            </a:r>
            <a:r>
              <a:rPr lang="pl-PL" sz="2000" dirty="0" smtClean="0"/>
              <a:t>*</a:t>
            </a:r>
          </a:p>
          <a:p>
            <a:pPr marL="118872" indent="0">
              <a:buNone/>
            </a:pPr>
            <a:endParaRPr lang="pl-PL" sz="2000" dirty="0" smtClean="0"/>
          </a:p>
          <a:p>
            <a:pPr marL="118872" indent="0">
              <a:buNone/>
            </a:pPr>
            <a:endParaRPr lang="pl-PL" sz="2000" dirty="0"/>
          </a:p>
          <a:p>
            <a:pPr marL="118872" indent="0">
              <a:buNone/>
            </a:pPr>
            <a:endParaRPr lang="pl-PL" sz="2000" dirty="0" smtClean="0"/>
          </a:p>
          <a:p>
            <a:pPr marL="118872" indent="0">
              <a:buNone/>
            </a:pPr>
            <a:endParaRPr lang="pl-PL" sz="2000" dirty="0"/>
          </a:p>
          <a:p>
            <a:pPr marL="118872" indent="0">
              <a:buNone/>
            </a:pPr>
            <a:endParaRPr lang="pl-PL" sz="2000" dirty="0" smtClean="0"/>
          </a:p>
          <a:p>
            <a:pPr marL="118872" indent="0">
              <a:buNone/>
            </a:pPr>
            <a:endParaRPr lang="pl-PL" sz="2000" dirty="0"/>
          </a:p>
          <a:p>
            <a:pPr marL="118872" indent="0">
              <a:buNone/>
            </a:pPr>
            <a:r>
              <a:rPr lang="pl-PL" sz="1600" dirty="0" smtClean="0"/>
              <a:t>( u</a:t>
            </a:r>
            <a:r>
              <a:rPr lang="pl-PL" sz="1600" dirty="0"/>
              <a:t> chorych ze współistniejącą chorobą układu sercowo-naczyniowego i u chorych &gt;40. </a:t>
            </a:r>
            <a:r>
              <a:rPr lang="pl-PL" sz="1600" dirty="0" err="1"/>
              <a:t>rż</a:t>
            </a:r>
            <a:r>
              <a:rPr lang="pl-PL" sz="1600" dirty="0"/>
              <a:t>. z ≥1 czynnikiem ryzyka sercowo-naczyniowego rozpocznij leczenie </a:t>
            </a:r>
            <a:r>
              <a:rPr lang="pl-PL" sz="1600" dirty="0" err="1"/>
              <a:t>statyną</a:t>
            </a:r>
            <a:r>
              <a:rPr lang="pl-PL" sz="1600" dirty="0"/>
              <a:t> niezależnie od profilu lipidowego </a:t>
            </a:r>
            <a:r>
              <a:rPr lang="pl-PL" sz="1600" dirty="0" smtClean="0"/>
              <a:t>osocza)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8379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069D4EF4-DD50-468E-9C46-E8720AE1AD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675042"/>
              </p:ext>
            </p:extLst>
          </p:nvPr>
        </p:nvGraphicFramePr>
        <p:xfrm>
          <a:off x="35496" y="-173222"/>
          <a:ext cx="8976538" cy="6986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8269">
                  <a:extLst>
                    <a:ext uri="{9D8B030D-6E8A-4147-A177-3AD203B41FA5}">
                      <a16:colId xmlns:a16="http://schemas.microsoft.com/office/drawing/2014/main" xmlns="" val="1302630514"/>
                    </a:ext>
                  </a:extLst>
                </a:gridCol>
                <a:gridCol w="4488269">
                  <a:extLst>
                    <a:ext uri="{9D8B030D-6E8A-4147-A177-3AD203B41FA5}">
                      <a16:colId xmlns:a16="http://schemas.microsoft.com/office/drawing/2014/main" xmlns="" val="955678421"/>
                    </a:ext>
                  </a:extLst>
                </a:gridCol>
              </a:tblGrid>
              <a:tr h="384339">
                <a:tc>
                  <a:txBody>
                    <a:bodyPr/>
                    <a:lstStyle/>
                    <a:p>
                      <a:r>
                        <a:rPr lang="pl-PL" dirty="0"/>
                        <a:t>Kryterium HbA1c</a:t>
                      </a:r>
                    </a:p>
                  </a:txBody>
                  <a:tcPr marL="68581" marR="68581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Uzasadnienie</a:t>
                      </a:r>
                    </a:p>
                  </a:txBody>
                  <a:tcPr marL="68581" marR="68581"/>
                </a:tc>
                <a:extLst>
                  <a:ext uri="{0D108BD9-81ED-4DB2-BD59-A6C34878D82A}">
                    <a16:rowId xmlns:a16="http://schemas.microsoft.com/office/drawing/2014/main" xmlns="" val="1148076878"/>
                  </a:ext>
                </a:extLst>
              </a:tr>
              <a:tr h="4462167">
                <a:tc>
                  <a:txBody>
                    <a:bodyPr/>
                    <a:lstStyle/>
                    <a:p>
                      <a:r>
                        <a:rPr lang="pl-PL" dirty="0"/>
                        <a:t>≤ 7% (53 mol/mol)</a:t>
                      </a:r>
                    </a:p>
                    <a:p>
                      <a:endParaRPr lang="pl-PL" dirty="0"/>
                    </a:p>
                    <a:p>
                      <a:r>
                        <a:rPr lang="pl-PL" dirty="0"/>
                        <a:t>≤ 6,5% (48 </a:t>
                      </a:r>
                      <a:r>
                        <a:rPr lang="pl-PL" dirty="0" err="1"/>
                        <a:t>mmol</a:t>
                      </a:r>
                      <a:r>
                        <a:rPr lang="pl-PL" dirty="0"/>
                        <a:t>/mol)</a:t>
                      </a:r>
                    </a:p>
                  </a:txBody>
                  <a:tcPr marL="68581" marR="68581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Cel szczegółowy</a:t>
                      </a:r>
                    </a:p>
                    <a:p>
                      <a:endParaRPr lang="pl-PL" dirty="0"/>
                    </a:p>
                    <a:p>
                      <a:r>
                        <a:rPr lang="pl-PL" dirty="0"/>
                        <a:t> - w odniesieniu do cukrzycy typu 1, gdy dążenie do celu nie jest związane ze zwiększonym ryzykiem hipoglikemii i pogorszeniem jakości życia [glikemia na czczo i przed posiłkami, także w samokontroli: 80-110 mg/dl (4,46,1 </a:t>
                      </a:r>
                      <a:r>
                        <a:rPr lang="pl-PL" dirty="0" err="1"/>
                        <a:t>mmol</a:t>
                      </a:r>
                      <a:r>
                        <a:rPr lang="pl-PL" dirty="0"/>
                        <a:t>/l), a 2 godziny po rozpoczęciu posiłku w samokontroli &lt; 140 mg/dl (7,8 </a:t>
                      </a:r>
                      <a:r>
                        <a:rPr lang="pl-PL" dirty="0" err="1"/>
                        <a:t>mmol</a:t>
                      </a:r>
                      <a:r>
                        <a:rPr lang="pl-PL" dirty="0"/>
                        <a:t>/l)];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/>
                        <a:t>w przypadku krótkotrwałej cukrzycy typu 2;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/>
                        <a:t>- u dzieci i młodzieży, niezależnie od typu choroby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 kobiet z cukrzycą </a:t>
                      </a:r>
                      <a:r>
                        <a:rPr lang="pl-P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przedciążową</a:t>
                      </a: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planujących ciąże</a:t>
                      </a:r>
                      <a:r>
                        <a:rPr lang="pl-PL" dirty="0"/>
                        <a:t/>
                      </a:r>
                      <a:br>
                        <a:rPr lang="pl-PL" dirty="0"/>
                      </a:br>
                      <a:endParaRPr lang="pl-PL" dirty="0"/>
                    </a:p>
                  </a:txBody>
                  <a:tcPr marL="68581" marR="68581"/>
                </a:tc>
                <a:extLst>
                  <a:ext uri="{0D108BD9-81ED-4DB2-BD59-A6C34878D82A}">
                    <a16:rowId xmlns:a16="http://schemas.microsoft.com/office/drawing/2014/main" xmlns="" val="3900244286"/>
                  </a:ext>
                </a:extLst>
              </a:tr>
              <a:tr h="1457034">
                <a:tc>
                  <a:txBody>
                    <a:bodyPr/>
                    <a:lstStyle/>
                    <a:p>
                      <a:r>
                        <a:rPr lang="pl-PL" dirty="0"/>
                        <a:t>≤ 8% (64 </a:t>
                      </a:r>
                      <a:r>
                        <a:rPr lang="pl-PL" dirty="0" err="1"/>
                        <a:t>mmol</a:t>
                      </a:r>
                      <a:r>
                        <a:rPr lang="pl-PL" dirty="0"/>
                        <a:t>/mol)</a:t>
                      </a:r>
                    </a:p>
                  </a:txBody>
                  <a:tcPr marL="68581" marR="68581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 przypadku chorych w zaawansowanym wieku i/lub cukrzycą z powikłaniami o charakterze </a:t>
                      </a:r>
                      <a:r>
                        <a:rPr lang="pl-PL" dirty="0" err="1"/>
                        <a:t>makroangiopatii</a:t>
                      </a:r>
                      <a:r>
                        <a:rPr lang="pl-PL" dirty="0"/>
                        <a:t> (przebyty zawał serca i/lub udar mózgu) i/lub licznymi chorobami towarzyszącymi</a:t>
                      </a:r>
                    </a:p>
                  </a:txBody>
                  <a:tcPr marL="68581" marR="68581"/>
                </a:tc>
                <a:extLst>
                  <a:ext uri="{0D108BD9-81ED-4DB2-BD59-A6C34878D82A}">
                    <a16:rowId xmlns:a16="http://schemas.microsoft.com/office/drawing/2014/main" xmlns="" val="1618964987"/>
                  </a:ext>
                </a:extLst>
              </a:tr>
              <a:tr h="384339">
                <a:tc>
                  <a:txBody>
                    <a:bodyPr/>
                    <a:lstStyle/>
                    <a:p>
                      <a:r>
                        <a:rPr lang="pl-PL" dirty="0"/>
                        <a:t>≤ 6% (42 </a:t>
                      </a:r>
                      <a:r>
                        <a:rPr lang="pl-PL" dirty="0" err="1"/>
                        <a:t>mmol</a:t>
                      </a:r>
                      <a:r>
                        <a:rPr lang="pl-PL" dirty="0"/>
                        <a:t>/mol)</a:t>
                      </a:r>
                    </a:p>
                  </a:txBody>
                  <a:tcPr marL="68581" marR="68581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u kobiet  będących  </a:t>
                      </a: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II i III trymestrze ciąży</a:t>
                      </a:r>
                      <a:endParaRPr lang="pl-PL" dirty="0"/>
                    </a:p>
                  </a:txBody>
                  <a:tcPr marL="68581" marR="68581"/>
                </a:tc>
                <a:extLst>
                  <a:ext uri="{0D108BD9-81ED-4DB2-BD59-A6C34878D82A}">
                    <a16:rowId xmlns:a16="http://schemas.microsoft.com/office/drawing/2014/main" xmlns="" val="862805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0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Cukrzyca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Grupa chorób metabolicznych charakteryzująca się hiperglikemią wynikającą z defektu wydzielania i/lub działania insuliny</a:t>
            </a:r>
          </a:p>
          <a:p>
            <a:endParaRPr lang="pl-PL" dirty="0"/>
          </a:p>
          <a:p>
            <a:r>
              <a:rPr lang="pl-PL" dirty="0" smtClean="0"/>
              <a:t>Przewlekła hiperglikemia wiąże się z uszkodzeniem, zaburzeniami czynności i niewydolnością różnych organów zwłaszcza: oczu, nerek, serca, nerwów i naczyń krwionośnych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56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Terapia cukrzycy typu 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Niefarmakologiczna: dieta i aktywność fizyczna</a:t>
            </a:r>
          </a:p>
          <a:p>
            <a:endParaRPr lang="pl-PL" dirty="0"/>
          </a:p>
          <a:p>
            <a:r>
              <a:rPr lang="pl-PL" dirty="0" smtClean="0"/>
              <a:t>Farmakologiczna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86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0815BD-5FDF-4900-9472-041642135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800" dirty="0">
                <a:latin typeface="Arial" panose="020B0604020202020204" pitchFamily="34" charset="0"/>
                <a:cs typeface="Arial" panose="020B0604020202020204" pitchFamily="34" charset="0"/>
              </a:rPr>
              <a:t>Doustne leki hipoglikemizujące</a:t>
            </a:r>
          </a:p>
        </p:txBody>
      </p:sp>
    </p:spTree>
    <p:extLst>
      <p:ext uri="{BB962C8B-B14F-4D97-AF65-F5344CB8AC3E}">
        <p14:creationId xmlns:p14="http://schemas.microsoft.com/office/powerpoint/2010/main" val="2438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BD00F7-1426-46E3-BCDB-64D9184B5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897452"/>
          </a:xfrm>
        </p:spPr>
        <p:txBody>
          <a:bodyPr>
            <a:normAutofit/>
          </a:bodyPr>
          <a:lstStyle/>
          <a:p>
            <a:pPr algn="ctr"/>
            <a: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54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endParaRPr lang="pl-PL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4DCCBF-EF03-4849-96AC-04904E89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577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Mechanizmy działania przeciwcukrzycowego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D870BAF-B226-4A26-835C-E66FC7D94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1571"/>
            <a:ext cx="7886700" cy="49353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b="1" dirty="0"/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zmniejsza wytwarzanie glukozy w wątrobie poprzez hamowanie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glukoneogenezy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i glikogenolizy;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mięśniach zwiększa wrażliwość na insulinę wzmagając obwodowy wychwyt glukozy i jej zużycie;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opóźnia absorpcję glukozy w jelicie;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pobudza wewnątrzkomórkową syntezę glikogenu działając na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syntazę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glikogenu;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zwiększa zdolności transportowe wszystkich rodzajów nośników glukozy przez błony komórkowe (GLUT);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wpływa na metabolizm lipidów.  W dawkach terapeutycznych zmniejsza stężenie cholesterolu całkowitego, cholesterolu frakcji LDL i trójglicerydów. </a:t>
            </a:r>
          </a:p>
        </p:txBody>
      </p:sp>
    </p:spTree>
    <p:extLst>
      <p:ext uri="{BB962C8B-B14F-4D97-AF65-F5344CB8AC3E}">
        <p14:creationId xmlns:p14="http://schemas.microsoft.com/office/powerpoint/2010/main" val="1062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48B4471-3192-4739-A601-C15C4167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5110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2E9FD4-0BA2-4D29-B6F5-07F349E12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47777"/>
            <a:ext cx="7886700" cy="4029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Wskazania:</a:t>
            </a:r>
          </a:p>
          <a:p>
            <a:r>
              <a:rPr lang="pl-PL" dirty="0"/>
              <a:t>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leczenie cukrzycy typu 2;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leczenie cukrzycy typu 1 u pacjentów otyłych;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nieprawidłowa tolerancja glukozy (stan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przedcukrzycowy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 - zwykle 500–850 mg 2 ×/d.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zespół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policystycznych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jajników - zwykle500 mg 3 ×/d lub 850 mg 2 ×/d.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dzieci w wieku od 10 lat oraz u młodzieży,</a:t>
            </a:r>
          </a:p>
        </p:txBody>
      </p:sp>
    </p:spTree>
    <p:extLst>
      <p:ext uri="{BB962C8B-B14F-4D97-AF65-F5344CB8AC3E}">
        <p14:creationId xmlns:p14="http://schemas.microsoft.com/office/powerpoint/2010/main" val="11550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7A3EEA4-1840-4F63-9C12-024AC6305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5424"/>
            <a:ext cx="7886700" cy="935665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229EEDD-AB0A-41BE-91D4-CE6F1DC45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9944"/>
            <a:ext cx="7886700" cy="4497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Dawkowanie: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dawka początkowa wynosi 500 mg chlorowodorku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metforminy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2 lub 3 razy na dobę w czasie lub po posiłku.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po 10-15 dniach należy ustalić dawkę na podstawie stężenia glukozy we krwi.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powolne zwiększanie dawki może poprawić tolerancję leku ze strony przewodu pokarmowego. Maksymalna zalecana dawka chlorowodorku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metforminy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wynosi 3 g na dobę; </a:t>
            </a:r>
          </a:p>
          <a:p>
            <a:pPr marL="0" indent="0">
              <a:buNone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Metforminę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można stosować w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monoterapii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lub w skojarzeniu z innymi doustnymi lekami przeciwcukrzycowymi lub insuliną.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39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46FF3A-5D51-472B-916F-730FD2EF6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838"/>
            <a:ext cx="7886700" cy="847289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B797E5C-42BE-45D7-AB04-86F37763F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28800"/>
            <a:ext cx="7886700" cy="505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</a:t>
            </a:r>
            <a:r>
              <a:rPr lang="pl-PL" b="1" dirty="0"/>
              <a:t>Przeciwskazania: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nadwrażliwość na chlorowodorek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metforminy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lub którąkolwiek substancję pomocniczą preparatu;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kwasica ketonowa;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stan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przedśpiączkowy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 cukrzycy;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niewydolność nerek: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 GFR 60–89 ml/min – 3 g/d;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GFR 45–59 ml/min – 2 g/d;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GFR 30–44 ml/min 1 g/d;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GFR &lt; 30 ml/min – nie stosujemy;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57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9B0992-B441-4BA0-9A2B-D3A0917BF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r>
              <a:rPr lang="pl-PL" dirty="0"/>
              <a:t> przeciwskazania cd.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C81C9E9-179D-4230-B3C3-26374F2C9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ostre choroby wiążące się z ryzykiem niewydolności nerek: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odwodnienie;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ciężkie zakażenie;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wstrząs;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donaczyniowe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podanie środków kontrastujących zawierających jod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04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A05838-41C0-4A3D-AD8D-87DB236D8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406"/>
            <a:ext cx="7886700" cy="873333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5E14933-8BDB-443F-8C91-17C296D33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985" y="1998921"/>
            <a:ext cx="5310964" cy="4178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Działania niepożądane: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Często: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zaburzenia smaku;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zaburzenia żołądka i jelit;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Rzadko: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zmniejszenie wchłaniania witaminy B12;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kwasica mleczanowa.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reakcje skórne takie jak rumień, świąd skóry, pokrzywka.</a:t>
            </a:r>
          </a:p>
        </p:txBody>
      </p:sp>
    </p:spTree>
    <p:extLst>
      <p:ext uri="{BB962C8B-B14F-4D97-AF65-F5344CB8AC3E}">
        <p14:creationId xmlns:p14="http://schemas.microsoft.com/office/powerpoint/2010/main" val="13699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E9DF66-75B0-4D12-8BD7-506BF7C6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9392"/>
            <a:ext cx="7886700" cy="4209941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/>
              <a:t>Pochodne </a:t>
            </a:r>
            <a:r>
              <a:rPr lang="pl-PL" sz="4800" dirty="0" err="1">
                <a:latin typeface="Arial" panose="020B0604020202020204" pitchFamily="34" charset="0"/>
                <a:cs typeface="Arial" panose="020B0604020202020204" pitchFamily="34" charset="0"/>
              </a:rPr>
              <a:t>sulfonylomocznika</a:t>
            </a:r>
            <a:endParaRPr lang="pl-PL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3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 hidden="1"/>
          <p:cNvSpPr txBox="1"/>
          <p:nvPr/>
        </p:nvSpPr>
        <p:spPr>
          <a:xfrm>
            <a:off x="329105" y="-553998"/>
            <a:ext cx="71304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0" dirty="0">
                <a:solidFill>
                  <a:srgbClr val="5778AE"/>
                </a:solidFill>
                <a:latin typeface="Museo Slab 700" charset="0"/>
                <a:ea typeface="Museo Slab 700" charset="0"/>
                <a:cs typeface="Museo Slab 700" charset="0"/>
              </a:rPr>
              <a:t>Diabetes around the world</a:t>
            </a:r>
          </a:p>
        </p:txBody>
      </p:sp>
      <p:sp>
        <p:nvSpPr>
          <p:cNvPr id="8" name="Rectangle 7"/>
          <p:cNvSpPr/>
          <p:nvPr/>
        </p:nvSpPr>
        <p:spPr>
          <a:xfrm>
            <a:off x="433434" y="526594"/>
            <a:ext cx="8042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5B89C7"/>
                </a:solidFill>
                <a:latin typeface="+mj-lt"/>
              </a:rPr>
              <a:t>Number of </a:t>
            </a:r>
            <a:r>
              <a:rPr lang="en-US" sz="2000" b="1" dirty="0" smtClean="0">
                <a:solidFill>
                  <a:srgbClr val="5B89C7"/>
                </a:solidFill>
                <a:latin typeface="+mj-lt"/>
              </a:rPr>
              <a:t>people (20-79 years) </a:t>
            </a:r>
            <a:r>
              <a:rPr lang="en-US" sz="2000" b="1" dirty="0">
                <a:solidFill>
                  <a:srgbClr val="5B89C7"/>
                </a:solidFill>
                <a:latin typeface="+mj-lt"/>
              </a:rPr>
              <a:t>with diabetes globally and by IDF </a:t>
            </a:r>
            <a:r>
              <a:rPr lang="en-US" sz="2000" b="1" dirty="0" smtClean="0">
                <a:solidFill>
                  <a:srgbClr val="5B89C7"/>
                </a:solidFill>
                <a:latin typeface="+mj-lt"/>
              </a:rPr>
              <a:t>Region</a:t>
            </a:r>
            <a:endParaRPr lang="en-US" sz="2000" b="1" dirty="0">
              <a:solidFill>
                <a:srgbClr val="5B89C7"/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9" b="14450"/>
          <a:stretch/>
        </p:blipFill>
        <p:spPr bwMode="auto">
          <a:xfrm>
            <a:off x="329106" y="973668"/>
            <a:ext cx="8436941" cy="49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771800" y="6093296"/>
            <a:ext cx="446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https://www.diabetesatlas.org/en/resources/</a:t>
            </a:r>
          </a:p>
        </p:txBody>
      </p:sp>
    </p:spTree>
    <p:extLst>
      <p:ext uri="{BB962C8B-B14F-4D97-AF65-F5344CB8AC3E}">
        <p14:creationId xmlns:p14="http://schemas.microsoft.com/office/powerpoint/2010/main" val="202567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AD394C-B0A2-4E16-9E8B-2D57BEB6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288974"/>
          </a:xfrm>
        </p:spPr>
        <p:txBody>
          <a:bodyPr/>
          <a:lstStyle/>
          <a:p>
            <a:pPr algn="ctr"/>
            <a:r>
              <a:rPr lang="pl-PL" b="1" dirty="0"/>
              <a:t>Pochodne </a:t>
            </a:r>
            <a:r>
              <a:rPr lang="pl-PL" b="1" dirty="0" err="1"/>
              <a:t>sulfonylomocznika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715B148-A76A-4905-B151-76C9D272E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2361"/>
            <a:ext cx="7886700" cy="4634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Wskazania:</a:t>
            </a:r>
          </a:p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leczenie cukrzycy typu 2 u dorosłych, w przypadku gdy leczenie niefarmakologiczne (dieta, wysiłek fizyczny, zmniejszenie masy ciała) nie wystarcza do utrzymania prawidłowej glikemii; 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warunkiem stosowania jest zachowanie własnego wydzielania insuliny (c-peptyd);</a:t>
            </a:r>
          </a:p>
          <a:p>
            <a:pPr>
              <a:buFontTx/>
              <a:buChar char="-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FFB3297-8CC6-4199-8F6A-6012BCCE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5302"/>
            <a:ext cx="7886700" cy="80858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Mechanizm działania: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4FE367-D71A-4E89-AAA9-4A752044A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0939"/>
            <a:ext cx="7886700" cy="397602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działają przez wiązanie się ze specyficznym receptorem (SUR1) zlokalizowanych na komórkach β trzustki, </a:t>
            </a:r>
          </a:p>
          <a:p>
            <a:r>
              <a:rPr lang="pl-P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zwiększają wydzielanie insuliny,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wątroba, mięśnie szkieletowe oraz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adipocyty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(komórki tkanki tłuszczowej) stają się bardziej wrażliwe na działanie insuliny,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zmniejszają stres oksydacyjny,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korzystnie wpływają na poziom trójglicerydów i cholesterolu,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zmniejszają reaktywność płytek krwi.</a:t>
            </a:r>
          </a:p>
          <a:p>
            <a:pPr marL="0" indent="0">
              <a:buNone/>
            </a:pPr>
            <a:endParaRPr lang="pl-PL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25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2732B5D-4404-43BE-A878-81AEBA67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51995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Pochodne </a:t>
            </a:r>
            <a:r>
              <a:rPr lang="pl-PL" b="1" dirty="0" err="1"/>
              <a:t>sulfonylomocznika</a:t>
            </a:r>
            <a:endParaRPr lang="pl-PL" b="1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123C46E3-A4F5-416D-B8EF-45D26E8DDE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434892"/>
          <a:ext cx="9150723" cy="7258470"/>
        </p:xfrm>
        <a:graphic>
          <a:graphicData uri="http://schemas.openxmlformats.org/drawingml/2006/table">
            <a:tbl>
              <a:tblPr/>
              <a:tblGrid>
                <a:gridCol w="1480860">
                  <a:extLst>
                    <a:ext uri="{9D8B030D-6E8A-4147-A177-3AD203B41FA5}">
                      <a16:colId xmlns:a16="http://schemas.microsoft.com/office/drawing/2014/main" xmlns="" val="1339647320"/>
                    </a:ext>
                  </a:extLst>
                </a:gridCol>
                <a:gridCol w="1898018">
                  <a:extLst>
                    <a:ext uri="{9D8B030D-6E8A-4147-A177-3AD203B41FA5}">
                      <a16:colId xmlns:a16="http://schemas.microsoft.com/office/drawing/2014/main" xmlns="" val="1052729851"/>
                    </a:ext>
                  </a:extLst>
                </a:gridCol>
                <a:gridCol w="1011239">
                  <a:extLst>
                    <a:ext uri="{9D8B030D-6E8A-4147-A177-3AD203B41FA5}">
                      <a16:colId xmlns:a16="http://schemas.microsoft.com/office/drawing/2014/main" xmlns="" val="1268453470"/>
                    </a:ext>
                  </a:extLst>
                </a:gridCol>
                <a:gridCol w="1291274">
                  <a:extLst>
                    <a:ext uri="{9D8B030D-6E8A-4147-A177-3AD203B41FA5}">
                      <a16:colId xmlns:a16="http://schemas.microsoft.com/office/drawing/2014/main" xmlns="" val="4131426356"/>
                    </a:ext>
                  </a:extLst>
                </a:gridCol>
                <a:gridCol w="3469332">
                  <a:extLst>
                    <a:ext uri="{9D8B030D-6E8A-4147-A177-3AD203B41FA5}">
                      <a16:colId xmlns:a16="http://schemas.microsoft.com/office/drawing/2014/main" xmlns="" val="547186974"/>
                    </a:ext>
                  </a:extLst>
                </a:gridCol>
              </a:tblGrid>
              <a:tr h="824231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Nazwa substancji czynnej</a:t>
                      </a:r>
                      <a:endParaRPr lang="pl-PL" sz="16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B6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Przykłady preparatów handlowych</a:t>
                      </a:r>
                      <a:endParaRPr lang="pl-PL" sz="16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B6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Dawka w 1 tabletce</a:t>
                      </a:r>
                      <a:b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[mg]</a:t>
                      </a:r>
                      <a:endParaRPr lang="pl-PL" sz="16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B6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Odpłatność</a:t>
                      </a:r>
                      <a:endParaRPr lang="pl-PL" sz="16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B6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Dodatkowe działania</a:t>
                      </a:r>
                      <a:endParaRPr lang="pl-PL" sz="16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B6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5452396"/>
                  </a:ext>
                </a:extLst>
              </a:tr>
              <a:tr h="1627906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Gliklazyd</a:t>
                      </a:r>
                      <a:endParaRPr lang="pl-PL" sz="1600" b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Diaprel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MR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Gliclada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Diagen</a:t>
                      </a:r>
                      <a:endParaRPr lang="pl-PL" sz="1600" b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30, 60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ryczałt</a:t>
                      </a:r>
                      <a:b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ryczałt</a:t>
                      </a:r>
                      <a:b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ryczałt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-zwiększa wrażliwość tkanek na działanie insuliny;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-hamuje rozwój miażdżycy;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-zmniejsza powstawanie </a:t>
                      </a: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mikrozakrzepów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(zapobiega sklejaniu się płytek krwi).</a:t>
                      </a:r>
                    </a:p>
                    <a:p>
                      <a:pPr algn="l" fontAlgn="base"/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-m</a:t>
                      </a:r>
                      <a:r>
                        <a:rPr lang="pl-P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etabolity </a:t>
                      </a:r>
                      <a:r>
                        <a:rPr lang="pl-P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gliklazydu</a:t>
                      </a:r>
                      <a:r>
                        <a:rPr lang="pl-P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zmniejszają agregację płytek i nasilają fibrynolizę, zmniejszają również wrażliwość na epinefrynę. </a:t>
                      </a:r>
                      <a:endParaRPr lang="pl-PL" sz="1600" b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052908"/>
                  </a:ext>
                </a:extLst>
              </a:tr>
              <a:tr h="989758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1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Glikwidon</a:t>
                      </a:r>
                      <a:endParaRPr lang="pl-PL" sz="1600" b="1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Glurenorm</a:t>
                      </a:r>
                      <a:endParaRPr lang="pl-PL" sz="1600" b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1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95% wydalany jest z żółcią,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nie przez nerki, dzięki czemu jest bezpieczny w niewydolności nerek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8600707"/>
                  </a:ext>
                </a:extLst>
              </a:tr>
              <a:tr h="1627906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Glimepiryd</a:t>
                      </a:r>
                      <a:endParaRPr lang="pl-PL" sz="1600" b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Amaryl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Glibetic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Symglic</a:t>
                      </a:r>
                      <a:endParaRPr lang="pl-PL" sz="1600" b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</a:t>
                      </a:r>
                      <a:b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</a:t>
                      </a:r>
                      <a:b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1-6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ryczałt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ryczałt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ryczałt</a:t>
                      </a:r>
                      <a:endParaRPr lang="pl-PL" sz="1600" b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-zwiększa wrażliwość tkanek na działanie insuliny;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hamuje rozwój miażdżycy;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-zmniejsza powstawanie </a:t>
                      </a: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mikrozakrzepów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(zapobiega sklejaniu się płytek krwi);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2065686"/>
                  </a:ext>
                </a:extLst>
              </a:tr>
              <a:tr h="1353307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Glipizyd</a:t>
                      </a:r>
                      <a:endParaRPr lang="pl-PL" sz="1600" b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Glibenese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Glipizide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BP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5,10</a:t>
                      </a:r>
                      <a:b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b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ryczałt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-zwiększa wrażliwość tkanek na działanie insuliny;</a:t>
                      </a:r>
                      <a:b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-zmniejsza powstawanie </a:t>
                      </a:r>
                      <a:r>
                        <a:rPr lang="pl-PL" sz="1600" b="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mikrozakrzepów</a:t>
                      </a:r>
                      <a:r>
                        <a:rPr lang="pl-PL" sz="16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(zapobiega sklejaniu się płytek krwi);</a:t>
                      </a:r>
                    </a:p>
                  </a:txBody>
                  <a:tcPr marL="18652" marR="18652" marT="12434" marB="12434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4670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8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DE0B761-72BE-49F2-A916-4B666F94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Działanie niepożądane Pochodnych SM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BCF7B26-B9B9-45D9-AFFF-62E8AF1BC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905000"/>
            <a:ext cx="6686550" cy="4006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Działanie niepożądane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Hipoglikemia;</a:t>
            </a:r>
          </a:p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Zalecana ostrożność: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pacjenci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&gt; 65 r ż.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zaburzeniem czynności nerek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pacjenci niedożywieni lub źle odżywieni; </a:t>
            </a:r>
          </a:p>
          <a:p>
            <a:pPr marL="118872" indent="0">
              <a:buNone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E145408-192C-498F-9039-695C2EEBA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Przeciwskazania dla pochodnych SM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8B7C32-3DF6-4E07-95B9-DE41B0E31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adwrażliwość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 którykolwiek składnik preparatu lub sulfonamidy;</a:t>
            </a:r>
          </a:p>
          <a:p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cukrzyca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typu 1;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śpiączka cukrzycowa i stan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przedśpiączkowy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cukrzyca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powikłana kwasicą i ketozą;</a:t>
            </a:r>
          </a:p>
          <a:p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pacjenci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 resekcji trzustki;</a:t>
            </a:r>
          </a:p>
          <a:p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ciężkie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zakażenia;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planowany zabieg chirurgiczny;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ciężka niewydolność wątroby;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ostra przerywana porfiria.</a:t>
            </a:r>
          </a:p>
        </p:txBody>
      </p:sp>
    </p:spTree>
    <p:extLst>
      <p:ext uri="{BB962C8B-B14F-4D97-AF65-F5344CB8AC3E}">
        <p14:creationId xmlns:p14="http://schemas.microsoft.com/office/powerpoint/2010/main" val="21139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770A38-3B67-4415-892B-70582BBF1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Przeciwskazania dla pochodnych SM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0BE3EF1-4116-4916-A88E-0A23EB7BF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86000"/>
            <a:ext cx="7886700" cy="389096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ciąża, okres laktacji,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niewydolność nerek,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łączenie z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mykonazolem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zachować ostrożność przy łączeniu z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chlorpromazyną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glikokortykosteroidami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i lekami stymulującymi pracę tarczycy,</a:t>
            </a:r>
          </a:p>
          <a:p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picie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alkoholu,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zespół stopy cukrzycowej.</a:t>
            </a:r>
          </a:p>
        </p:txBody>
      </p:sp>
    </p:spTree>
    <p:extLst>
      <p:ext uri="{BB962C8B-B14F-4D97-AF65-F5344CB8AC3E}">
        <p14:creationId xmlns:p14="http://schemas.microsoft.com/office/powerpoint/2010/main" val="19922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6810CBB-6400-4AAD-B21B-2E20C5BCA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46509"/>
            <a:ext cx="6858000" cy="914400"/>
          </a:xfrm>
        </p:spPr>
        <p:txBody>
          <a:bodyPr>
            <a:normAutofit/>
          </a:bodyPr>
          <a:lstStyle/>
          <a:p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Glinidy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5F88507-A04D-497C-80E1-68CAAF537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6858000" cy="3525253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Pobudzają wydzielanie insuliny przez komórki trzustki,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Przyłączają się do receptora SUR1, na komórkach beta trzustki  -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pobudzją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wydzielanie insuliny,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Działają one krócej i szybciej niż pochodne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sulfonylomocznika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Obniżają  glikemie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poposiłkową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Glinidy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nie są obecnie dostępne w polskich aptekach –tylko na import docelowy.</a:t>
            </a:r>
          </a:p>
        </p:txBody>
      </p:sp>
    </p:spTree>
    <p:extLst>
      <p:ext uri="{BB962C8B-B14F-4D97-AF65-F5344CB8AC3E}">
        <p14:creationId xmlns:p14="http://schemas.microsoft.com/office/powerpoint/2010/main" val="15702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412934B4-F418-461D-95E4-678230BF2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659201"/>
              </p:ext>
            </p:extLst>
          </p:nvPr>
        </p:nvGraphicFramePr>
        <p:xfrm>
          <a:off x="801303" y="635267"/>
          <a:ext cx="7868653" cy="5361272"/>
        </p:xfrm>
        <a:graphic>
          <a:graphicData uri="http://schemas.openxmlformats.org/drawingml/2006/table">
            <a:tbl>
              <a:tblPr/>
              <a:tblGrid>
                <a:gridCol w="1627997">
                  <a:extLst>
                    <a:ext uri="{9D8B030D-6E8A-4147-A177-3AD203B41FA5}">
                      <a16:colId xmlns:a16="http://schemas.microsoft.com/office/drawing/2014/main" xmlns="" val="1467323132"/>
                    </a:ext>
                  </a:extLst>
                </a:gridCol>
                <a:gridCol w="2206841">
                  <a:extLst>
                    <a:ext uri="{9D8B030D-6E8A-4147-A177-3AD203B41FA5}">
                      <a16:colId xmlns:a16="http://schemas.microsoft.com/office/drawing/2014/main" xmlns="" val="1291176144"/>
                    </a:ext>
                  </a:extLst>
                </a:gridCol>
                <a:gridCol w="4033815">
                  <a:extLst>
                    <a:ext uri="{9D8B030D-6E8A-4147-A177-3AD203B41FA5}">
                      <a16:colId xmlns:a16="http://schemas.microsoft.com/office/drawing/2014/main" xmlns="" val="3454834951"/>
                    </a:ext>
                  </a:extLst>
                </a:gridCol>
              </a:tblGrid>
              <a:tr h="1787091">
                <a:tc>
                  <a:txBody>
                    <a:bodyPr/>
                    <a:lstStyle/>
                    <a:p>
                      <a:pPr algn="l" fontAlgn="base"/>
                      <a:r>
                        <a:rPr lang="pl-PL" b="1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Nazwa substancji czynnej</a:t>
                      </a:r>
                      <a:endParaRPr lang="pl-PL" b="0">
                        <a:solidFill>
                          <a:srgbClr val="FFFFFF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B6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1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Przykłady preparatów handlowych</a:t>
                      </a:r>
                      <a:endParaRPr lang="pl-PL" b="0">
                        <a:solidFill>
                          <a:srgbClr val="FFFFFF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B6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1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Dodatkowe działania</a:t>
                      </a:r>
                      <a:endParaRPr lang="pl-PL" b="0">
                        <a:solidFill>
                          <a:srgbClr val="FFFFFF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B6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556617"/>
                  </a:ext>
                </a:extLst>
              </a:tr>
              <a:tr h="1234065">
                <a:tc>
                  <a:txBody>
                    <a:bodyPr/>
                    <a:lstStyle/>
                    <a:p>
                      <a:pPr algn="l" fontAlgn="base"/>
                      <a:r>
                        <a:rPr lang="pl-PL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Repaglinid</a:t>
                      </a: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Prandin, Enyglid</a:t>
                      </a: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– wzmacnia działanie metforminy</a:t>
                      </a: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491025"/>
                  </a:ext>
                </a:extLst>
              </a:tr>
              <a:tr h="2340116">
                <a:tc>
                  <a:txBody>
                    <a:bodyPr/>
                    <a:lstStyle/>
                    <a:p>
                      <a:pPr algn="l" fontAlgn="base"/>
                      <a:r>
                        <a:rPr lang="pl-PL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Nateglinid</a:t>
                      </a: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Starlix</a:t>
                      </a: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– wzmacnia działanie </a:t>
                      </a:r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metforminy</a:t>
                      </a:r>
                      <a:r>
                        <a:rPr lang="pl-PL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/>
                      </a:r>
                      <a:br>
                        <a:rPr lang="pl-PL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</a:br>
                      <a:r>
                        <a:rPr lang="pl-PL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– działa szybciej i krócej niż </a:t>
                      </a:r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repaglinid</a:t>
                      </a:r>
                      <a:endParaRPr lang="pl-PL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1504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12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D25E5A5-7B8F-4A0F-B6A4-517B07E94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7963"/>
            <a:ext cx="6858000" cy="1407553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Inhibitory SGLT2 (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kotransportera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sodowo-glukozowego):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D3475EF-D16E-4893-9C9D-4E29CA51F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3292659"/>
            <a:ext cx="7425965" cy="373674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Hamują w nerkach wchłanianie zwrotne glukozy z moczu,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Powodują </a:t>
            </a:r>
            <a:r>
              <a:rPr lang="pl-PL" sz="2100" dirty="0" err="1">
                <a:latin typeface="Arial" panose="020B0604020202020204" pitchFamily="34" charset="0"/>
                <a:cs typeface="Arial" panose="020B0604020202020204" pitchFamily="34" charset="0"/>
              </a:rPr>
              <a:t>glukozurię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Mechanizm działania </a:t>
            </a:r>
            <a:r>
              <a:rPr lang="pl-PL" sz="2100" dirty="0" err="1">
                <a:latin typeface="Arial" panose="020B0604020202020204" pitchFamily="34" charset="0"/>
                <a:cs typeface="Arial" panose="020B0604020202020204" pitchFamily="34" charset="0"/>
              </a:rPr>
              <a:t>flozyn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 jest niezależny od działania insuliny i funkcji komórek beta trzustki, dzięki czemu leki te można stosować w celu zwiększenia efektu terapii przeciwcukrzycowej łącznie z insuliną lub lekami zwiększającymi wydzielanie i wrażliwość tkanek na insulinę  - </a:t>
            </a:r>
            <a:r>
              <a:rPr lang="pl-PL" sz="21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, pochodne </a:t>
            </a:r>
            <a:r>
              <a:rPr lang="pl-PL" sz="2100" dirty="0" err="1">
                <a:latin typeface="Arial" panose="020B0604020202020204" pitchFamily="34" charset="0"/>
                <a:cs typeface="Arial" panose="020B0604020202020204" pitchFamily="34" charset="0"/>
              </a:rPr>
              <a:t>sulfonylomocznika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6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67E6C27-EC6E-4138-9278-6F3B1B6B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Inhibitory SGLT2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E4EBB1E-062F-495B-A55D-64A7D6082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3006"/>
            <a:ext cx="7886700" cy="3923957"/>
          </a:xfrm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Zmniejszenie masy ciała średnio o 1,5–3 kg,</a:t>
            </a:r>
          </a:p>
          <a:p>
            <a:pPr marL="342900" indent="-342900">
              <a:lnSpc>
                <a:spcPct val="150000"/>
              </a:lnSpc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Utrata masy ciała jest efektem większego wydalania glukozy wraz z moczem, co przekłada się na utratę 200–300 kcal/dobę.</a:t>
            </a:r>
          </a:p>
          <a:p>
            <a:pPr marL="342900" indent="-342900">
              <a:lnSpc>
                <a:spcPct val="150000"/>
              </a:lnSpc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Flozyny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ze względu na swój efekt diuretyczny, powodują zmniejszenie ciśnienia tętniczego krwi, średnio skurczowego o 3–5 mm Hg i rozkurczowego o 1–2 mm Hg.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336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972772"/>
          </a:xfrm>
          <a:prstGeom prst="rect">
            <a:avLst/>
          </a:prstGeom>
          <a:solidFill>
            <a:srgbClr val="5B8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2" name="TextBox 21" hidden="1"/>
          <p:cNvSpPr txBox="1"/>
          <p:nvPr/>
        </p:nvSpPr>
        <p:spPr>
          <a:xfrm>
            <a:off x="329105" y="-553998"/>
            <a:ext cx="71304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0" dirty="0">
                <a:solidFill>
                  <a:srgbClr val="5778AE"/>
                </a:solidFill>
                <a:latin typeface="Museo Slab 700" charset="0"/>
                <a:ea typeface="Museo Slab 700" charset="0"/>
                <a:cs typeface="Museo Slab 700" charset="0"/>
              </a:rPr>
              <a:t>Highlights:</a:t>
            </a:r>
          </a:p>
        </p:txBody>
      </p:sp>
      <p:sp>
        <p:nvSpPr>
          <p:cNvPr id="25" name="Rectangle 24" hidden="1"/>
          <p:cNvSpPr/>
          <p:nvPr/>
        </p:nvSpPr>
        <p:spPr>
          <a:xfrm>
            <a:off x="990026" y="-1569660"/>
            <a:ext cx="2162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D4474B"/>
                </a:solidFill>
                <a:latin typeface="Museo Slab 700"/>
                <a:ea typeface="Calibri" panose="020F0502020204030204" pitchFamily="34" charset="0"/>
                <a:cs typeface="Calibri" panose="020F0502020204030204" pitchFamily="34" charset="0"/>
              </a:rPr>
              <a:t>10 million more adults with diabetes than 2015</a:t>
            </a:r>
            <a:endParaRPr lang="en-GB" b="1" dirty="0">
              <a:solidFill>
                <a:srgbClr val="D4474B"/>
              </a:solidFill>
              <a:latin typeface="Museo Slab 7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 hidden="1"/>
          <p:cNvSpPr/>
          <p:nvPr/>
        </p:nvSpPr>
        <p:spPr>
          <a:xfrm>
            <a:off x="761262" y="-1200329"/>
            <a:ext cx="2944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5778AE"/>
                </a:solidFill>
                <a:latin typeface="Museo Slab 700"/>
                <a:ea typeface="Calibri" panose="020F0502020204030204" pitchFamily="34" charset="0"/>
                <a:cs typeface="Calibri" panose="020F0502020204030204" pitchFamily="34" charset="0"/>
              </a:rPr>
              <a:t>34 million more adults are at risk of developing diabetes than 2015</a:t>
            </a:r>
            <a:endParaRPr lang="fr-BE" b="1" dirty="0">
              <a:solidFill>
                <a:srgbClr val="5778AE"/>
              </a:solidFill>
              <a:latin typeface="Museo Slab 700"/>
            </a:endParaRPr>
          </a:p>
        </p:txBody>
      </p:sp>
      <p:sp>
        <p:nvSpPr>
          <p:cNvPr id="31" name="Rectangle 30" hidden="1"/>
          <p:cNvSpPr/>
          <p:nvPr/>
        </p:nvSpPr>
        <p:spPr>
          <a:xfrm>
            <a:off x="1280028" y="-1200329"/>
            <a:ext cx="28490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2400" b="1" dirty="0">
                <a:solidFill>
                  <a:srgbClr val="D4474B"/>
                </a:solidFill>
                <a:latin typeface="Museo Slab 700"/>
                <a:ea typeface="Calibri" panose="020F0502020204030204" pitchFamily="34" charset="0"/>
                <a:cs typeface="Calibri" panose="020F0502020204030204" pitchFamily="34" charset="0"/>
              </a:rPr>
              <a:t>8 million more adults above 65 years old with diabetes than 2015</a:t>
            </a:r>
            <a:endParaRPr lang="fr-BE" sz="2800" b="1" dirty="0">
              <a:solidFill>
                <a:srgbClr val="D4474B"/>
              </a:solidFill>
              <a:latin typeface="Museo Slab 7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 hidden="1"/>
          <p:cNvSpPr/>
          <p:nvPr/>
        </p:nvSpPr>
        <p:spPr>
          <a:xfrm>
            <a:off x="4669418" y="-830997"/>
            <a:ext cx="3609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Aft>
                <a:spcPts val="0"/>
              </a:spcAft>
            </a:pPr>
            <a:r>
              <a:rPr lang="en-GB" sz="2400" b="1" dirty="0">
                <a:solidFill>
                  <a:srgbClr val="5778AE"/>
                </a:solidFill>
                <a:latin typeface="Museo Slab 700"/>
                <a:ea typeface="Calibri" panose="020F0502020204030204" pitchFamily="34" charset="0"/>
                <a:cs typeface="Calibri" panose="020F0502020204030204" pitchFamily="34" charset="0"/>
              </a:rPr>
              <a:t>USD 54 billion more is spent on diabetes than 2015</a:t>
            </a:r>
            <a:endParaRPr lang="fr-BE" sz="2000" b="1" dirty="0">
              <a:solidFill>
                <a:srgbClr val="5778AE"/>
              </a:solidFill>
              <a:latin typeface="Museo Slab 7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 hidden="1"/>
          <p:cNvSpPr/>
          <p:nvPr/>
        </p:nvSpPr>
        <p:spPr>
          <a:xfrm>
            <a:off x="4886325" y="-1200329"/>
            <a:ext cx="28151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Aft>
                <a:spcPts val="0"/>
              </a:spcAft>
            </a:pPr>
            <a:r>
              <a:rPr lang="en-GB" sz="2400" b="1" dirty="0">
                <a:solidFill>
                  <a:srgbClr val="D4474B"/>
                </a:solidFill>
                <a:latin typeface="Museo Slab 700"/>
                <a:ea typeface="Calibri" panose="020F0502020204030204" pitchFamily="34" charset="0"/>
                <a:cs typeface="Calibri" panose="020F0502020204030204" pitchFamily="34" charset="0"/>
              </a:rPr>
              <a:t>19 million more adults with diabetes are undiagnosed than 2015</a:t>
            </a:r>
            <a:endParaRPr lang="fr-BE" sz="3600" b="1" dirty="0">
              <a:solidFill>
                <a:srgbClr val="D4474B"/>
              </a:solidFill>
              <a:latin typeface="Museo Slab 7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 hidden="1"/>
          <p:cNvSpPr/>
          <p:nvPr/>
        </p:nvSpPr>
        <p:spPr>
          <a:xfrm>
            <a:off x="4622531" y="-830997"/>
            <a:ext cx="3938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Aft>
                <a:spcPts val="0"/>
              </a:spcAft>
            </a:pPr>
            <a:r>
              <a:rPr lang="en-GB" sz="2400" b="1" dirty="0">
                <a:solidFill>
                  <a:srgbClr val="5778AE"/>
                </a:solidFill>
                <a:latin typeface="Museo Slab 700"/>
                <a:ea typeface="Calibri" panose="020F0502020204030204" pitchFamily="34" charset="0"/>
                <a:cs typeface="Calibri" panose="020F0502020204030204" pitchFamily="34" charset="0"/>
              </a:rPr>
              <a:t>1 in 6 live births is affected by hyperglycaemia in pregnancy</a:t>
            </a:r>
            <a:endParaRPr lang="fr-BE" sz="2800" b="1" dirty="0">
              <a:solidFill>
                <a:srgbClr val="5778AE"/>
              </a:solidFill>
              <a:latin typeface="Museo Slab 7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 hidden="1"/>
          <p:cNvSpPr txBox="1"/>
          <p:nvPr/>
        </p:nvSpPr>
        <p:spPr>
          <a:xfrm>
            <a:off x="4622531" y="-1200329"/>
            <a:ext cx="28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0"/>
              </a:spcAft>
            </a:pPr>
            <a:r>
              <a:rPr lang="en-GB" sz="2400" b="1" dirty="0">
                <a:solidFill>
                  <a:srgbClr val="D4474B"/>
                </a:solidFill>
                <a:latin typeface="Museo Slab 700"/>
                <a:ea typeface="Calibri" panose="020F0502020204030204" pitchFamily="34" charset="0"/>
                <a:cs typeface="Calibri" panose="020F0502020204030204" pitchFamily="34" charset="0"/>
              </a:rPr>
              <a:t>Over a million children and adolescents have type 1 diabetes</a:t>
            </a:r>
            <a:endParaRPr lang="en-GB" sz="1600" b="1" dirty="0">
              <a:solidFill>
                <a:srgbClr val="D4474B"/>
              </a:solidFill>
              <a:latin typeface="Museo Slab 7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3434" y="1126776"/>
            <a:ext cx="3094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5B89C7"/>
                </a:solidFill>
              </a:rPr>
              <a:t>In 2019, IDF estimates that:</a:t>
            </a:r>
            <a:endParaRPr lang="en-US" sz="2000" dirty="0">
              <a:solidFill>
                <a:srgbClr val="5B89C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04664"/>
            <a:ext cx="326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     INTRODUCTI</a:t>
            </a:r>
            <a:r>
              <a:rPr lang="pl-PL" sz="2800" b="1" dirty="0">
                <a:solidFill>
                  <a:schemeClr val="bg1"/>
                </a:solidFill>
              </a:rPr>
              <a:t>O</a:t>
            </a:r>
            <a:r>
              <a:rPr lang="en-US" sz="2800" b="1" dirty="0" smtClean="0">
                <a:solidFill>
                  <a:schemeClr val="bg1"/>
                </a:solidFill>
              </a:rPr>
              <a:t>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771800" y="6093296"/>
            <a:ext cx="446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https://www.diabetesatlas.org/en/resources/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2924200" y="6245696"/>
            <a:ext cx="446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https://www.diabetesatlas.org/en/resources</a:t>
            </a:r>
            <a:r>
              <a:rPr lang="pl-PL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685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078DA6D-37F1-4649-9CCB-F5A4DB03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Działania niepożądane: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FD2F2C8-AD11-4613-8DAF-CDCA53B48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Większe ryzyko infekcji dróg moczowych oraz narządów płciowych,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Zwiększone ryzyko występowanie raka pęcherza moczowego po stosowaniu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dapagliflozyny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forxiga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Nudności,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Zaburzenia przewodu pokarmowego,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Zawroty głowy,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Nadmierna potliwość,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Zmniejszenie gęstości kości (zwłaszcza po stosowaniu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kanagliflozyny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invokana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00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6B25C36-F678-4730-97DD-A104851A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Przeciwwskazania do stosowania inhibitorów SGLT2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E4B355C-90B7-48AA-A27E-4C10F5B7E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2115"/>
            <a:ext cx="7886700" cy="374484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Nadwrażliwość na którąkolwiek substancję czynną lub pomocniczą,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Cukrzyca typu 1,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Cukrzyca ciężarnych,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Nowotwór złośliwy pęcherza moczowego,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Osteoporoza,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Flozyn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nie powinny także stosować kobiety karmiące piersią.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54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36587E-114F-4AE4-BD0E-72C8711B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Inhibitory SGLT 2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1DF05956-55F8-49D2-B42F-FE3B122698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6321" y="1690689"/>
          <a:ext cx="6774581" cy="4998870"/>
        </p:xfrm>
        <a:graphic>
          <a:graphicData uri="http://schemas.openxmlformats.org/drawingml/2006/table">
            <a:tbl>
              <a:tblPr/>
              <a:tblGrid>
                <a:gridCol w="3439427">
                  <a:extLst>
                    <a:ext uri="{9D8B030D-6E8A-4147-A177-3AD203B41FA5}">
                      <a16:colId xmlns:a16="http://schemas.microsoft.com/office/drawing/2014/main" xmlns="" val="3603525709"/>
                    </a:ext>
                  </a:extLst>
                </a:gridCol>
                <a:gridCol w="3335154">
                  <a:extLst>
                    <a:ext uri="{9D8B030D-6E8A-4147-A177-3AD203B41FA5}">
                      <a16:colId xmlns:a16="http://schemas.microsoft.com/office/drawing/2014/main" xmlns="" val="2176213015"/>
                    </a:ext>
                  </a:extLst>
                </a:gridCol>
              </a:tblGrid>
              <a:tr h="999774">
                <a:tc>
                  <a:txBody>
                    <a:bodyPr/>
                    <a:lstStyle/>
                    <a:p>
                      <a:pPr algn="l" fontAlgn="base"/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Forxiga</a:t>
                      </a:r>
                      <a:endParaRPr lang="pl-PL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Dapagliflozyna</a:t>
                      </a:r>
                      <a:endParaRPr lang="pl-PL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7428753"/>
                  </a:ext>
                </a:extLst>
              </a:tr>
              <a:tr h="999774">
                <a:tc>
                  <a:txBody>
                    <a:bodyPr/>
                    <a:lstStyle/>
                    <a:p>
                      <a:pPr algn="l" fontAlgn="base"/>
                      <a:r>
                        <a:rPr lang="pl-PL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Invokana 100g lub 300g</a:t>
                      </a: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Kanagliflozyna</a:t>
                      </a:r>
                      <a:endParaRPr lang="pl-PL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3763376"/>
                  </a:ext>
                </a:extLst>
              </a:tr>
              <a:tr h="999774">
                <a:tc>
                  <a:txBody>
                    <a:bodyPr/>
                    <a:lstStyle/>
                    <a:p>
                      <a:pPr algn="l" fontAlgn="base"/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Xigduo</a:t>
                      </a:r>
                      <a:endParaRPr lang="pl-PL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Dapagliflozyna</a:t>
                      </a:r>
                      <a:r>
                        <a:rPr lang="pl-PL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 + </a:t>
                      </a:r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Metformina</a:t>
                      </a:r>
                      <a:endParaRPr lang="pl-PL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5344052"/>
                  </a:ext>
                </a:extLst>
              </a:tr>
              <a:tr h="999774">
                <a:tc>
                  <a:txBody>
                    <a:bodyPr/>
                    <a:lstStyle/>
                    <a:p>
                      <a:pPr algn="l" fontAlgn="base"/>
                      <a:r>
                        <a:rPr lang="pl-PL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Vokanamet</a:t>
                      </a: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Kanagliflozyna</a:t>
                      </a:r>
                      <a:r>
                        <a:rPr lang="pl-PL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 + </a:t>
                      </a:r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Metformina</a:t>
                      </a:r>
                      <a:endParaRPr lang="pl-PL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8185242"/>
                  </a:ext>
                </a:extLst>
              </a:tr>
              <a:tr h="999774">
                <a:tc>
                  <a:txBody>
                    <a:bodyPr/>
                    <a:lstStyle/>
                    <a:p>
                      <a:pPr algn="l" fontAlgn="base"/>
                      <a:r>
                        <a:rPr lang="pl-PL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Jardiance</a:t>
                      </a: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Empagliflozyna</a:t>
                      </a:r>
                      <a:endParaRPr lang="pl-PL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31750" marB="31750" anchor="ctr">
                    <a:lnL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369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20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593A7F-5122-4D37-924E-46CC5C96A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3841"/>
            <a:ext cx="6858000" cy="914400"/>
          </a:xfrm>
        </p:spPr>
        <p:txBody>
          <a:bodyPr>
            <a:normAutofit/>
          </a:bodyPr>
          <a:lstStyle/>
          <a:p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Inkretyny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75734CC-4A66-453D-AFA2-3132B1814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40" y="-171400"/>
            <a:ext cx="8964488" cy="473456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Korzystne działanie na regulację stężenia glukozy we krwi,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Inkretyny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to hormony przewodu pokarmowego – GLP-1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glukagonopodobny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peptyd 1) i GIP (zależny od glukozy peptyd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insulinotropowy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Zwiększają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poposiłkowe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wydzielenie insuliny z komórek beta trzustki,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Zapobiegają występowaniu epizodów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poposiłkowej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hiperglikemii,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Hamują wydzielanie glukagonu,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Hamują motorykę przewodu pokarmowego, co opóźnia opróżnianie żołądka i wchłanianie z jelit glukozy.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Działają bardzo krótko (1–2 min),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Rozkładane przez enzym GPP-4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dipeptydylopeptydaza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4).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67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B6B653B-9730-4D6F-ADAF-7FE06D79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Glukagonopodobny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peptyd  - 1</a:t>
            </a:r>
            <a:b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GLP – 1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C5F1CB5-7C99-4CFA-991A-127F27E63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 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Wytwarzany przez komórki L jelita cienkiego,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 związaniu się z komórką β (receptorem dla GLP-1) wysp trzustkowych: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     - zwiększa wydzielanie  insuliny pod wpływem glukozy;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     - spowalnia wchłanianie glukozy  z p - p: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     -  hamuje wydzielanie glukagonu,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     - rozkładany przez  DPP-4 </a:t>
            </a:r>
          </a:p>
        </p:txBody>
      </p:sp>
    </p:spTree>
    <p:extLst>
      <p:ext uri="{BB962C8B-B14F-4D97-AF65-F5344CB8AC3E}">
        <p14:creationId xmlns:p14="http://schemas.microsoft.com/office/powerpoint/2010/main" val="3579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3C4973-34CD-4C03-9B2B-4106E6E80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568961"/>
            <a:ext cx="6858000" cy="751840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Analogi GLP - 1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941B6B6-D8D2-4AA7-A405-6AD148A7C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556792"/>
            <a:ext cx="6858000" cy="3278171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Naśladują działanie peptydu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glukagonopodobnego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typu 1 – hormonu jelitowego uwalnianego do krążenia w odpowiedzi na strawiony pokarm,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Regulują stężenie glukozy we krwi poprzez nasilenie wydzielania insuliny przez komórki β trzustki w mechanizmie zależnym od glukozy,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Hamuje wydzielanie glukagonu,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Spowalniają opróżnianie żołądka,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Hamują łaknienie.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Odporne  są na działania DPP-4 i działają dłużej niż GLP-1. </a:t>
            </a:r>
          </a:p>
        </p:txBody>
      </p:sp>
    </p:spTree>
    <p:extLst>
      <p:ext uri="{BB962C8B-B14F-4D97-AF65-F5344CB8AC3E}">
        <p14:creationId xmlns:p14="http://schemas.microsoft.com/office/powerpoint/2010/main" val="11832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99B2C5-E0F8-4913-BF47-FE7CA0AE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Analogi GLP - 1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0CBB82A-CBD8-48CD-95E4-E0CC24545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1681"/>
            <a:ext cx="7886700" cy="41652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Normalizują stężenie glukozy we krwi, nie zwiększając przy tym istotnie ryzyka hipoglikemii,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Redukują masę ciała,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Poprawiają profil lipidowy, zwiększając stężenie cholesterolu HDL, a zmniejszając stężenie LDL i trójglicerydów.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 zwiększają ryzyka sercowo-naczyniowego -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liraglutyd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semaglutyd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i 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dulaglutyd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 mają udowodnione pozytywne działanie zmniejszające to ryzyko. </a:t>
            </a:r>
          </a:p>
        </p:txBody>
      </p:sp>
    </p:spTree>
    <p:extLst>
      <p:ext uri="{BB962C8B-B14F-4D97-AF65-F5344CB8AC3E}">
        <p14:creationId xmlns:p14="http://schemas.microsoft.com/office/powerpoint/2010/main" val="36280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obacz obraz źródłowy">
            <a:extLst>
              <a:ext uri="{FF2B5EF4-FFF2-40B4-BE49-F238E27FC236}">
                <a16:creationId xmlns:a16="http://schemas.microsoft.com/office/drawing/2014/main" xmlns="" id="{BEEF4B39-06A7-45C3-B05D-47281A96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47" y="188640"/>
            <a:ext cx="6483284" cy="65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CAE313-C9A0-4929-A3B9-123D7D951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7079"/>
            <a:ext cx="6858000" cy="1414130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Działania niepożądane: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9E4C32E9-9B2D-455A-B016-C8325F60B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7584707" cy="2262566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Dolegliwości żołądkowo-jelitowe,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Ostre zapalenie trzustki,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Zwiększone ryzyko raka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rdzeniastego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tarczycy,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Progresja retinopatii cukrzycowej,</a:t>
            </a:r>
          </a:p>
          <a:p>
            <a:pPr algn="l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361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E13CA37-2504-424A-919D-C7B5EBE1E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697472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Analogi GLP - 1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DC0B7DB-B448-4A11-8020-FD071DBA1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1916832"/>
            <a:ext cx="6858000" cy="2658035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Liraglutyd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Victoza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  - raz dziennie,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Eksenatyd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Byetta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 - raz dziennie,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Liksisenatyd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Lyxumia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 - raz dziennie,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Semaglutyd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Ozempic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 - raz w tygodniu,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Dulaglutyd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Trulicity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 - raz w tygodniu. </a:t>
            </a:r>
          </a:p>
        </p:txBody>
      </p:sp>
    </p:spTree>
    <p:extLst>
      <p:ext uri="{BB962C8B-B14F-4D97-AF65-F5344CB8AC3E}">
        <p14:creationId xmlns:p14="http://schemas.microsoft.com/office/powerpoint/2010/main" val="5398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Etiologiczny podział cukrzycy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4790653" cy="481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E074348-087E-4451-AAAB-F3D440F71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350875"/>
            <a:ext cx="8784976" cy="1467293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Stosowanie jest zależne od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klirensu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kreatyniny</a:t>
            </a:r>
            <a:r>
              <a:rPr lang="pl-P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16579C4-DE72-410A-B7E3-D4EDDB3D8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1196752"/>
            <a:ext cx="6858000" cy="5400600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Eksenatyd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odstawiwmy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gdy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spada do 30–50 ml/min/1,73 m2 ,</a:t>
            </a:r>
          </a:p>
          <a:p>
            <a:pPr algn="l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Pozostałe analogi nie powinny być stosowane przy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poniżej 30 ml/min/1,73 m2</a:t>
            </a:r>
          </a:p>
          <a:p>
            <a:pPr algn="l"/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pl-P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liraglutyd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i 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dulaglutyd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można stosować, jeśli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jest nie mniejszy niż 15 ml/min/1,73 m2 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Analizy badań rejestracyjnych sugerują, że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liraglutyd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semaglutyd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i 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dulaglutyd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mają działanie hamujące progresję cukrzycowej choroby nerek.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3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8881B5-1708-4CFE-9703-66AB13A40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9726"/>
            <a:ext cx="6858000" cy="654341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Analogi GLP - 1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D501CB3-1C0D-4847-B399-8792713A6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1052736"/>
            <a:ext cx="7632848" cy="3744416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Pierwszą linią leczenia cukrzycy typu 2 j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oraz kompleksowa zmiana stylu życia, zwiększenie aktywności fizycznej.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Choroby układu sercowo- -naczyniowego na tle miażdżycy - analogi GLP-1, przy czym w pierwszej kolejności powinny być wybierane analogi o pozytywnym efekcie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kardiodiabetologicznym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semaglutyd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liraglutyd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dulaglutyd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Alternatywnie można zastosować inhibitor SGLT-2 o korzystnym działaniu na układ sercowo-naczyniowy (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dapagliflozyna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empagliflozyna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kanagliflozyna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73E559-039D-4DE8-B88B-12DE453DC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6858000" cy="780176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Analogi GLP - 1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1A49173-610D-45EC-9D99-FE6AC81D9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332656"/>
            <a:ext cx="6858000" cy="482628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Liraglutyd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jest zarejestrowany do leczenia cukrzycy typu 2 u pacjentów od 10. roku życia: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 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monoterapii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jeśli pacjent nie może stosować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metforminy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Jako lek dodany do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metforminy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lub innych leków przeciwcukrzycowych,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Eksenatyd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i 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liksisenatyd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stosujemy u dorosłych  jako leki drugiego lub trzeciego rzutu,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Liraglutyd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Saxenda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- jest zarejestrowany do leczenia otyłości (BMI ≥ 30 kg/m2 ) lub nadwagi (BMI ≥ 27 kg/m2 ) z obecnością zaburzeń gospodarki węglowodanowej, nadciśnienia tętniczego,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dyslipidemii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lub obturacyjnego bezdechu sennego. </a:t>
            </a:r>
          </a:p>
        </p:txBody>
      </p:sp>
    </p:spTree>
    <p:extLst>
      <p:ext uri="{BB962C8B-B14F-4D97-AF65-F5344CB8AC3E}">
        <p14:creationId xmlns:p14="http://schemas.microsoft.com/office/powerpoint/2010/main" val="28101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Analogi GLP-1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1485900"/>
            <a:ext cx="5140176" cy="279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7" b="21199"/>
          <a:stretch/>
        </p:blipFill>
        <p:spPr bwMode="auto">
          <a:xfrm>
            <a:off x="3744000" y="3994726"/>
            <a:ext cx="5400000" cy="286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2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5264" y="2219264"/>
            <a:ext cx="2667058" cy="111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5041032" cy="2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5" r="10064" b="19905"/>
          <a:stretch/>
        </p:blipFill>
        <p:spPr bwMode="auto">
          <a:xfrm>
            <a:off x="1835696" y="4015362"/>
            <a:ext cx="5112569" cy="233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16C0E5-B90D-4FEC-AEB9-7BCD1D1BF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553674"/>
            <a:ext cx="6858000" cy="847288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8F702B8-3EC3-4B97-AB0A-BFF5C8ED0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1268760"/>
            <a:ext cx="6858000" cy="3110023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Zastosowanie analogów GLP-1 u pacjentów z cukrzycą typu 2: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Z wysokim ryzykiem sercowo-naczyniowym,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Wymagających redukcji masy ciała,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 pacjentów wymagających dodania kolejnego leku przeciwcukrzycowego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Przed rozpoczęciem insulinoterapii.</a:t>
            </a:r>
          </a:p>
        </p:txBody>
      </p:sp>
    </p:spTree>
    <p:extLst>
      <p:ext uri="{BB962C8B-B14F-4D97-AF65-F5344CB8AC3E}">
        <p14:creationId xmlns:p14="http://schemas.microsoft.com/office/powerpoint/2010/main" val="6226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F5EEA03-AB85-4A5C-A0B3-02C94FFC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26722"/>
            <a:ext cx="6858000" cy="690879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Gliptyny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AFC7D3E-9440-4C9D-8092-ADBD05A3D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624" y="980728"/>
            <a:ext cx="6858000" cy="3952096"/>
          </a:xfrm>
        </p:spPr>
        <p:txBody>
          <a:bodyPr>
            <a:normAutofit/>
          </a:bodyPr>
          <a:lstStyle/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Leki z tej grupy hamują enzym –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dipeptydylopeptydazę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4 (inhibitory DPP-4),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Stosowanie z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metforminą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lub jako jej alternatywę,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Działanie protekcyjne na komórki β- trzustki,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 powodują niedocukrzeń,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 powodują przyrostu masy ciała,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Zwiększają poziom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inkretyn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(GLP – 1 i GIP) przez hamowanie ich rozkładania w wątrobie. 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Hamują uwalnianie glukagonu,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Zwiększają uwalnianie insuliny,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Opóźniają opróżnianie żołądka.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91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A6FEBE-DB21-4537-855B-42D34689A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5121"/>
            <a:ext cx="6858000" cy="86360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Działania niepożądane: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91765727-CF53-48B6-8248-7729C2BE4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1412776"/>
            <a:ext cx="6858000" cy="2476872"/>
          </a:xfrm>
        </p:spPr>
        <p:txBody>
          <a:bodyPr>
            <a:normAutofit/>
          </a:bodyPr>
          <a:lstStyle/>
          <a:p>
            <a:endParaRPr lang="pl-PL" b="1" dirty="0"/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Reakcje nadwrażliwości na lek oraz skórne reakcje alergiczne,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Zwiększone ryzyko infekcji nosa i gardła, zwłaszcza po stosowaniu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sitagliptyny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Mogą powodować ostre zapalenie trzustki,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Zburzenia żołądkowo-jelitowe.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73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99894EA-8D1E-411C-8114-37879D960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1921"/>
            <a:ext cx="6858000" cy="114808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Przeciwskazania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BB828508-2F84-4C68-8157-B5C241BEA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616" y="1340768"/>
            <a:ext cx="6858000" cy="242252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Nadwrażliwość na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gliptyny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lub którąkolwiek substancję pomocniczą,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Zaburzenia odporności, np. po przeszczepie narządów,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Ciąża i karmienie piersią,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Cukrzyca typu 1,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Kwasica ketonowa.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49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4E681C5-7788-4182-A5F0-0CFFA3F91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2401"/>
            <a:ext cx="6858000" cy="92456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Przeciwskazania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6D7C564F-0923-4162-A535-7C9E14086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858000" cy="334644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Bóle stawów –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sitagliptyna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Januvia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 stosować u osób z dziedziczną nietolerancją galaktozy, pierwotnym niedoborem laktazy lub zespołem złego wchłaniania glukozy-galaktozy -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Wildagliptyna (strona nie istnie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wildagliptyna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Galvus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Niewydolnością serca III i IV stopnia wg NYHA-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  <a:hlinkClick r:id="rId3" tooltip="Saksagliptyn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Saksagliptyn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saksagliptyna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Onglyza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Umiarkowana albo ciężka niewydolnością nerek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Saksagliptyn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saksagliptyna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Onglyza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sitagliptyna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Januvia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98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Stan </a:t>
            </a:r>
            <a:r>
              <a:rPr lang="pl-PL" dirty="0" err="1" smtClean="0"/>
              <a:t>przedcukrzycowy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Nieprawidłowa glikemia na czczo </a:t>
            </a:r>
            <a:r>
              <a:rPr lang="pl-PL" sz="1800" dirty="0" smtClean="0"/>
              <a:t>( IGF, </a:t>
            </a:r>
            <a:r>
              <a:rPr lang="pl-PL" sz="1800" dirty="0" err="1" smtClean="0"/>
              <a:t>fasting</a:t>
            </a:r>
            <a:r>
              <a:rPr lang="pl-PL" sz="1800" dirty="0" smtClean="0"/>
              <a:t> </a:t>
            </a:r>
            <a:r>
              <a:rPr lang="pl-PL" sz="1800" dirty="0" err="1" smtClean="0"/>
              <a:t>glucose</a:t>
            </a:r>
            <a:r>
              <a:rPr lang="pl-PL" sz="1800" dirty="0" smtClean="0"/>
              <a:t>) 100-125mg/dl (5,6-6,9mmol/l)</a:t>
            </a:r>
          </a:p>
          <a:p>
            <a:endParaRPr lang="pl-PL" sz="1800" dirty="0"/>
          </a:p>
          <a:p>
            <a:endParaRPr lang="pl-PL" sz="1800" dirty="0" smtClean="0"/>
          </a:p>
          <a:p>
            <a:r>
              <a:rPr lang="pl-PL" dirty="0" smtClean="0"/>
              <a:t>Nieprawidłowa tolerancja glukozy </a:t>
            </a:r>
            <a:r>
              <a:rPr lang="pl-PL" sz="1800" dirty="0" smtClean="0"/>
              <a:t>(IGT, </a:t>
            </a:r>
            <a:r>
              <a:rPr lang="pl-PL" sz="1800" dirty="0" err="1" smtClean="0"/>
              <a:t>impaired</a:t>
            </a:r>
            <a:r>
              <a:rPr lang="pl-PL" sz="1800" dirty="0" smtClean="0"/>
              <a:t> </a:t>
            </a:r>
            <a:r>
              <a:rPr lang="pl-PL" sz="1800" dirty="0" err="1" smtClean="0"/>
              <a:t>glucose</a:t>
            </a:r>
            <a:r>
              <a:rPr lang="pl-PL" sz="1800" dirty="0" smtClean="0"/>
              <a:t> </a:t>
            </a:r>
            <a:r>
              <a:rPr lang="pl-PL" sz="1800" dirty="0" err="1" smtClean="0"/>
              <a:t>tolerance</a:t>
            </a:r>
            <a:r>
              <a:rPr lang="pl-PL" sz="1800" dirty="0" smtClean="0"/>
              <a:t>) w 120 min. OGTT glikemia 140-199mg/dl (7,8-11mmol/l)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3468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5955E1-414C-48F7-A145-E64FAF680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3201"/>
            <a:ext cx="6858000" cy="91440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Inhibitory DPP-4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DB5D77A6-EA5F-4636-B7E1-D45A26C26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980728"/>
            <a:ext cx="6858000" cy="3268960"/>
          </a:xfrm>
        </p:spPr>
        <p:txBody>
          <a:bodyPr>
            <a:normAutofit/>
          </a:bodyPr>
          <a:lstStyle/>
          <a:p>
            <a:endParaRPr lang="pl-PL" dirty="0"/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sitagliptyna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Januvia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Wildagliptyna (strona nie istnie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wildagliptyna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Galvus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Saksagliptyn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saksagliptyna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Onglyza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Linagliptyn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linagliptyna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rajenta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80% z kałem, 5% z moczem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Alogliptyna (strona nie istnieje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alogliptyna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Vipidia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  <a:hlinkClick r:id="rId6" tooltip="Berberyn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Berberyna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popularny ziołowy suplement diety, również hamuje aktywność DPP-4, co częściowo tłumaczy jej działanie hipoglikemizujące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4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4F9BAED-AEAD-4578-9F39-578ED7B70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1922"/>
            <a:ext cx="6858000" cy="731519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Akarboza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C761637-82C2-4BC0-A9EB-D7019323B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858000" cy="4329105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Syntetyczny oligosacharyd,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kompetycyjny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inhibitor -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glukozydaz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jelita cienkiego (głównie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glukoamylazy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słabiej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sacharazy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maltazy i 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izomaltazy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Hamuje i spowalnia końcowy enzymatyczny etap trawienia polisacharydów, oligosacharydów i niektórych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disacharydów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(maltozy, sacharozy), </a:t>
            </a:r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Spowalnia ich wchłanianiu do krwi -  zmniejsza glikemię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poposiłkową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Zmniejsza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poposiłkową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hiperinsulinemie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-  zmniejsza syntezę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triglicerydów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oraz ich magazynowania w wątrobie i tkance tłuszczowej. </a:t>
            </a:r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3014F2-F7A8-4AB6-9142-C4CBA710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40243"/>
            <a:ext cx="6858000" cy="1073888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Akarboza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85D49E0-FAB1-4734-8ED8-841DBE532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903228"/>
            <a:ext cx="6858000" cy="3354572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 powoduje zwiększenia masy ciała,</a:t>
            </a:r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Zmniejsza stężenia glukozy na czczo oraz zmniejszenie wysokiego stężenia hemoglobiny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glikowanej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Najskuteczniejszy, jeśli został przyjęty z pierwszymi kęsami posiłku; przyjęcie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akarbozy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około 30 min przed posiłkiem lub 15 min po rozpoczęciu posiłku znacznie zmniejsza skuteczność jej działania.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89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F2C747-DC95-4BE5-875F-3009F0329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548640"/>
            <a:ext cx="6858000" cy="83312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Działania niepożądane: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E993961-EC85-4A56-98D3-B1F287BDD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387600"/>
            <a:ext cx="6858000" cy="28702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Wzdęcia,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Biegunka, bóle brzucha i inne zaburzenia ze strony przewodu pokarmowego,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Zwiększenie aktywności enzymów wątrobowych, nudności, wymioty, niestrawność (po kilku tygodniach stosowania objawy ze strony przewodu pokarmowego mogą samoistnie ustąpić),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Obrzęki, żółtaczka.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54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0D894E-B252-4F73-8935-2B7DF90DF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35282"/>
            <a:ext cx="6858000" cy="863599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Tiazolidynodiony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6D9F4256-9F8B-4B9D-9575-4309BD731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6858000" cy="389128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Wybiórczy agoniści receptora jądrowego PPAR-γ,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Aktywacja receptora PPAR-γ prowadzi do transkrypcji genów biorących udział w procesach wytwarzania, transportu i wykorzystania glukozy oraz metabolizmu kwasów tłuszczowych.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Zwiększają wrażliwość tkanek na działanie insuliny,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Zmniejszają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insulinooporność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 komórkach tkanki tłuszczowej, mięśni szkieletowych i wątroby.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Zmniejsza stężenie wolnych kwasów tłuszczowych i glukozy we krwi.</a:t>
            </a:r>
          </a:p>
        </p:txBody>
      </p:sp>
    </p:spTree>
    <p:extLst>
      <p:ext uri="{BB962C8B-B14F-4D97-AF65-F5344CB8AC3E}">
        <p14:creationId xmlns:p14="http://schemas.microsoft.com/office/powerpoint/2010/main" val="12265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CFE7FE-C947-4F72-9E89-A1FB564F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7886700" cy="1684421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Przeciwskazania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2D06EA-C9D4-45F3-8593-BC5EBBB2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1562"/>
            <a:ext cx="7886700" cy="3905401"/>
          </a:xfrm>
        </p:spPr>
        <p:txBody>
          <a:bodyPr>
            <a:norm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Nadwrażliwość na którykolwiek składnik preparatu, </a:t>
            </a:r>
          </a:p>
          <a:p>
            <a:pPr marL="1371600" indent="-13716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Niewydolność serca (klasa I–IV wg NYHA) – powoduje retencje płynów</a:t>
            </a:r>
          </a:p>
          <a:p>
            <a:pPr marL="1371600" indent="-13716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Zaburzenia czynności wątroby - aktywność ALT ponad 2,5-krotnie przekraczająca GGN) lub występują inne objawy choroby wątroby. </a:t>
            </a:r>
          </a:p>
          <a:p>
            <a:pPr marL="1371600" indent="-13716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Kwasica ketonowa, </a:t>
            </a:r>
          </a:p>
          <a:p>
            <a:pPr marL="1371600" indent="-13716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Rak pęcherza moczowego obecnie lub w wywiadzie, </a:t>
            </a:r>
          </a:p>
          <a:p>
            <a:pPr marL="1371600" indent="-1371600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Makroskopowy krwiomocz różnego pochodzenia.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05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ADD732-F9A7-4FC7-9A07-A4FDBADA0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9134"/>
            <a:ext cx="6858000" cy="779646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Przeciwskazania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7ABB700-3E9F-4117-9225-0DC536738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694047"/>
            <a:ext cx="6858000" cy="3563754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Ciąża i okres karmienia piersią.</a:t>
            </a:r>
          </a:p>
          <a:p>
            <a:pPr marL="514350" indent="-51435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3-krotnie GGN lub wystąpi żółtaczka.</a:t>
            </a:r>
          </a:p>
          <a:p>
            <a:pPr marL="514350" indent="-51435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Zaburzenia ostrości widzenia – obrzęk plamki żółtej,</a:t>
            </a:r>
          </a:p>
          <a:p>
            <a:pPr marL="514350" indent="-51435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Częste złamania,</a:t>
            </a:r>
          </a:p>
          <a:p>
            <a:pPr marL="514350" indent="-514350" algn="l"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Zespół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policystycznych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jajników -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Pioglitazon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nasila działanie insuliny; 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względu na zwartość laktozy nie stosować u osób z dziedziczną nietolerancją galaktozy, pierwotnym niedoborem laktazy lub zespołem złego wchłaniania glukozy-galaktozy.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21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781650-27B5-4E07-8C9C-ED27EFA1D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17636"/>
            <a:ext cx="6858000" cy="837397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Działania niepożądane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81D92490-9212-453F-AC84-8862D31D3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559294"/>
            <a:ext cx="6858000" cy="3698507"/>
          </a:xfrm>
        </p:spPr>
        <p:txBody>
          <a:bodyPr>
            <a:normAutofit fontScale="25000" lnSpcReduction="2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Zwiększenie masy ciała,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Złamania kości,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Zakażenia górnych dróg oddechowych,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Zaburzenia czucia,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Bezsenność,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Rak pęcherza moczowego,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Obrzęk plamki,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Zwiększenie aktywności ALT,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Niedokrwistość, ból głowy, krwiomocz, zaburzenia erekcji, ból stawów;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 Wzdęcia,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Hipoglikemia.</a:t>
            </a:r>
          </a:p>
          <a:p>
            <a:pPr algn="l"/>
            <a:endParaRPr lang="pl-PL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Preparat  -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Pioglitazon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l-PL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032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BBAB6A-102A-4758-A404-DBEB18DD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62439"/>
          </a:xfrm>
        </p:spPr>
        <p:txBody>
          <a:bodyPr/>
          <a:lstStyle/>
          <a:p>
            <a:r>
              <a:rPr lang="pl-PL" dirty="0"/>
              <a:t>                 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Rekomendacje PTD 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rok 2020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35DB248-A5E2-45EE-88F5-5433FA07A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3471"/>
            <a:ext cx="7886700" cy="39334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/>
            </a:r>
            <a:br>
              <a:rPr lang="pl-PL" b="1" dirty="0"/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Metformina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- powinna być lekiem pierwszego wyboru przy rozpoczynaniu leczenia farmakologicznego w cukrzycy typu 2, </a:t>
            </a:r>
          </a:p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• Kiedy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monoterapia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 maksymalnych zalecanych lub tolerowanych dawkach staje się niewystarczająca do osiągnięcia lub utrzymania docelowego stężenia HbA1c, należy dodać drugi lek doustny;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 agonistę receptora GLP-1 lub insulinę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bazalną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– po 3-6 miesiącach leczenia.</a:t>
            </a:r>
          </a:p>
          <a:p>
            <a:pPr marL="0" indent="0">
              <a:buNone/>
            </a:pP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1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F17C06-4648-46EC-820C-9D0BF2D80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06402"/>
            <a:ext cx="6858000" cy="99567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Rekomendacje PTD 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rok</a:t>
            </a:r>
            <a:endParaRPr lang="pl-PL" sz="4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6B7A485-479A-4221-B929-79CE605F6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316480"/>
            <a:ext cx="6858000" cy="2941320"/>
          </a:xfrm>
        </p:spPr>
        <p:txBody>
          <a:bodyPr>
            <a:normAutofit/>
          </a:bodyPr>
          <a:lstStyle/>
          <a:p>
            <a:pPr algn="l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Wybór kolejnych leków powinien mieć charakter zindywidualizowany, należy uwzględnić: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ich efekt sercowo-naczyniowy;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występowanie objawów ubocznych;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wpływ na masę ciała;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ryzyko wystąpienia hipoglikemii;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cenę oraz preferencje pacjenta.</a:t>
            </a:r>
            <a:r>
              <a:rPr lang="pl-PL" sz="2200" b="1" dirty="0"/>
              <a:t/>
            </a:r>
            <a:br>
              <a:rPr lang="pl-PL" sz="2200" b="1" dirty="0"/>
            </a:br>
            <a:endParaRPr lang="pl-PL" sz="2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00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Typowe objawy cukrzycy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wielomocz </a:t>
            </a:r>
            <a:r>
              <a:rPr lang="pl-PL" dirty="0"/>
              <a:t>(</a:t>
            </a:r>
            <a:r>
              <a:rPr lang="pl-PL" dirty="0" smtClean="0"/>
              <a:t>poliuria), </a:t>
            </a:r>
          </a:p>
          <a:p>
            <a:r>
              <a:rPr lang="pl-PL" dirty="0" smtClean="0"/>
              <a:t>wzmożone </a:t>
            </a:r>
            <a:r>
              <a:rPr lang="pl-PL" dirty="0"/>
              <a:t>pragnienie (polidypsja), </a:t>
            </a:r>
            <a:endParaRPr lang="pl-PL" dirty="0" smtClean="0"/>
          </a:p>
          <a:p>
            <a:r>
              <a:rPr lang="pl-PL" dirty="0" smtClean="0"/>
              <a:t>cechy </a:t>
            </a:r>
            <a:r>
              <a:rPr lang="pl-PL" dirty="0"/>
              <a:t>odwodnienia, </a:t>
            </a:r>
            <a:endParaRPr lang="pl-PL" dirty="0" smtClean="0"/>
          </a:p>
          <a:p>
            <a:r>
              <a:rPr lang="pl-PL" dirty="0" smtClean="0"/>
              <a:t>osłabienie </a:t>
            </a:r>
            <a:r>
              <a:rPr lang="pl-PL" dirty="0"/>
              <a:t>i </a:t>
            </a:r>
            <a:r>
              <a:rPr lang="pl-PL" dirty="0" smtClean="0"/>
              <a:t>senność, </a:t>
            </a:r>
          </a:p>
          <a:p>
            <a:r>
              <a:rPr lang="pl-PL" dirty="0" smtClean="0"/>
              <a:t>chudnięcie </a:t>
            </a:r>
            <a:r>
              <a:rPr lang="pl-PL" dirty="0"/>
              <a:t>(rzadziej), </a:t>
            </a:r>
            <a:endParaRPr lang="pl-PL" dirty="0" smtClean="0"/>
          </a:p>
          <a:p>
            <a:r>
              <a:rPr lang="pl-PL" dirty="0" smtClean="0"/>
              <a:t>kwasica </a:t>
            </a:r>
            <a:r>
              <a:rPr lang="pl-PL" dirty="0"/>
              <a:t>i śpiączka ketonowa (niekiedy pierwszy zauważony objaw), </a:t>
            </a:r>
            <a:endParaRPr lang="pl-PL" dirty="0" smtClean="0"/>
          </a:p>
          <a:p>
            <a:r>
              <a:rPr lang="pl-PL" dirty="0" smtClean="0"/>
              <a:t>skłonność </a:t>
            </a:r>
            <a:r>
              <a:rPr lang="pl-PL" dirty="0"/>
              <a:t>do ropnych zakażeń skóry lub zakażeń układu </a:t>
            </a:r>
            <a:r>
              <a:rPr lang="pl-PL" dirty="0" smtClean="0"/>
              <a:t>moczowo-płciowego</a:t>
            </a:r>
          </a:p>
          <a:p>
            <a:r>
              <a:rPr lang="pl-PL" dirty="0"/>
              <a:t>p</a:t>
            </a:r>
            <a:r>
              <a:rPr lang="pl-PL" dirty="0" smtClean="0"/>
              <a:t>ogorszenie widzenia</a:t>
            </a:r>
          </a:p>
          <a:p>
            <a:r>
              <a:rPr lang="pl-PL" dirty="0" smtClean="0"/>
              <a:t>uczucie kłucia, drętwienia w palcach stóp i rąk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38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16200000">
            <a:off x="-3220956" y="2040327"/>
            <a:ext cx="8038381" cy="1651732"/>
          </a:xfrm>
          <a:solidFill>
            <a:schemeClr val="tx1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SCHEMAT LECZENIA CUKRZYCY </a:t>
            </a:r>
          </a:p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     TYPU 2  2021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45" y="0"/>
            <a:ext cx="8147102" cy="685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4624"/>
            <a:ext cx="8008523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3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" y="738882"/>
            <a:ext cx="9148230" cy="564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Systemy monitorowania glikemii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8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6706" y="-772123"/>
            <a:ext cx="6518989" cy="82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9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95250"/>
            <a:ext cx="50673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3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550756" cy="600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394861"/>
            <a:ext cx="4558184" cy="601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nożenie 3"/>
          <p:cNvSpPr/>
          <p:nvPr/>
        </p:nvSpPr>
        <p:spPr>
          <a:xfrm>
            <a:off x="6660232" y="908720"/>
            <a:ext cx="792088" cy="1008112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Mnożenie 6"/>
          <p:cNvSpPr/>
          <p:nvPr/>
        </p:nvSpPr>
        <p:spPr>
          <a:xfrm>
            <a:off x="8351912" y="2708920"/>
            <a:ext cx="792088" cy="1008112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nożenie 7"/>
          <p:cNvSpPr/>
          <p:nvPr/>
        </p:nvSpPr>
        <p:spPr>
          <a:xfrm>
            <a:off x="5868144" y="764704"/>
            <a:ext cx="792088" cy="1008112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nożenie 8"/>
          <p:cNvSpPr/>
          <p:nvPr/>
        </p:nvSpPr>
        <p:spPr>
          <a:xfrm>
            <a:off x="5292080" y="1061120"/>
            <a:ext cx="792088" cy="100811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nożenie 9"/>
          <p:cNvSpPr/>
          <p:nvPr/>
        </p:nvSpPr>
        <p:spPr>
          <a:xfrm>
            <a:off x="4605895" y="2115026"/>
            <a:ext cx="792088" cy="100811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/>
          </a:p>
        </p:txBody>
      </p:sp>
      <p:sp>
        <p:nvSpPr>
          <p:cNvPr id="11" name="Mnożenie 10"/>
          <p:cNvSpPr/>
          <p:nvPr/>
        </p:nvSpPr>
        <p:spPr>
          <a:xfrm>
            <a:off x="3859989" y="2115026"/>
            <a:ext cx="792088" cy="100811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nożenie 11"/>
          <p:cNvSpPr/>
          <p:nvPr/>
        </p:nvSpPr>
        <p:spPr>
          <a:xfrm>
            <a:off x="3203848" y="1213520"/>
            <a:ext cx="792088" cy="100811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Mnożenie 12"/>
          <p:cNvSpPr/>
          <p:nvPr/>
        </p:nvSpPr>
        <p:spPr>
          <a:xfrm>
            <a:off x="2627784" y="908720"/>
            <a:ext cx="792088" cy="100811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Mnożenie 13"/>
          <p:cNvSpPr/>
          <p:nvPr/>
        </p:nvSpPr>
        <p:spPr>
          <a:xfrm>
            <a:off x="1763688" y="1014264"/>
            <a:ext cx="792088" cy="100811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Mnożenie 14"/>
          <p:cNvSpPr/>
          <p:nvPr/>
        </p:nvSpPr>
        <p:spPr>
          <a:xfrm>
            <a:off x="107504" y="2736241"/>
            <a:ext cx="792088" cy="100811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97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8" y="332656"/>
            <a:ext cx="4550756" cy="600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17521"/>
            <a:ext cx="4196481" cy="432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nożenie 6"/>
          <p:cNvSpPr/>
          <p:nvPr/>
        </p:nvSpPr>
        <p:spPr>
          <a:xfrm>
            <a:off x="4528002" y="1699886"/>
            <a:ext cx="396044" cy="28803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nożenie 7"/>
          <p:cNvSpPr/>
          <p:nvPr/>
        </p:nvSpPr>
        <p:spPr>
          <a:xfrm>
            <a:off x="5364088" y="1114415"/>
            <a:ext cx="396044" cy="28803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nożenie 8"/>
          <p:cNvSpPr/>
          <p:nvPr/>
        </p:nvSpPr>
        <p:spPr>
          <a:xfrm>
            <a:off x="5393616" y="1402447"/>
            <a:ext cx="396044" cy="28803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nożenie 9"/>
          <p:cNvSpPr/>
          <p:nvPr/>
        </p:nvSpPr>
        <p:spPr>
          <a:xfrm>
            <a:off x="4726024" y="1123822"/>
            <a:ext cx="396044" cy="28803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nożenie 10"/>
          <p:cNvSpPr/>
          <p:nvPr/>
        </p:nvSpPr>
        <p:spPr>
          <a:xfrm>
            <a:off x="4632872" y="1411854"/>
            <a:ext cx="396044" cy="28803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nożenie 11"/>
          <p:cNvSpPr/>
          <p:nvPr/>
        </p:nvSpPr>
        <p:spPr>
          <a:xfrm>
            <a:off x="5364088" y="1765369"/>
            <a:ext cx="396044" cy="28803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Mnożenie 12"/>
          <p:cNvSpPr/>
          <p:nvPr/>
        </p:nvSpPr>
        <p:spPr>
          <a:xfrm>
            <a:off x="4831154" y="1042407"/>
            <a:ext cx="792088" cy="1008112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7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3"/>
            <a:ext cx="5195221" cy="661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6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96"/>
            <a:ext cx="5148064" cy="678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0"/>
            <a:ext cx="50482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7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Cukrzyca kiedyś, cukrzyca dziś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" y="1636984"/>
            <a:ext cx="475297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6055" y="6237312"/>
            <a:ext cx="3870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/>
              <a:t>https://www.sciencedirect.com/topics/pharmacology-toxicology-and-pharmaceutical-science/insulin-deficiency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91" y="3299097"/>
            <a:ext cx="4390491" cy="310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572000" y="642437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800" dirty="0"/>
              <a:t>https://www.deccanchronicle.com/lifestyle/health-and-wellbeing/230316/giving-kids-antibiotics-before-age-2-ups-their-obesity-risk.html</a:t>
            </a:r>
          </a:p>
        </p:txBody>
      </p:sp>
    </p:spTree>
    <p:extLst>
      <p:ext uri="{BB962C8B-B14F-4D97-AF65-F5344CB8AC3E}">
        <p14:creationId xmlns:p14="http://schemas.microsoft.com/office/powerpoint/2010/main" val="33895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4775"/>
            <a:ext cx="487680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3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2" y="0"/>
            <a:ext cx="51635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1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80963"/>
            <a:ext cx="507682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6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029778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4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19451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7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0728" y="4725144"/>
            <a:ext cx="8363272" cy="604664"/>
          </a:xfrm>
        </p:spPr>
        <p:txBody>
          <a:bodyPr>
            <a:normAutofit/>
          </a:bodyPr>
          <a:lstStyle/>
          <a:p>
            <a:r>
              <a:rPr lang="pl-PL" sz="900" dirty="0">
                <a:hlinkClick r:id="rId2"/>
              </a:rPr>
              <a:t>https://www.diabetesnet.com/insulin-pens-for-a-basal-bolus-approach/</a:t>
            </a:r>
            <a:endParaRPr lang="pl-PL" sz="9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0679" y="-80270"/>
            <a:ext cx="2952328" cy="565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2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Właściwe podanie insuliny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5373216"/>
            <a:ext cx="8291264" cy="752947"/>
          </a:xfrm>
        </p:spPr>
        <p:txBody>
          <a:bodyPr>
            <a:normAutofit fontScale="32500" lnSpcReduction="20000"/>
          </a:bodyPr>
          <a:lstStyle/>
          <a:p>
            <a:endParaRPr lang="pl-PL" dirty="0" smtClean="0">
              <a:hlinkClick r:id="rId2"/>
            </a:endParaRPr>
          </a:p>
          <a:p>
            <a:endParaRPr lang="pl-PL" dirty="0">
              <a:hlinkClick r:id="rId2"/>
            </a:endParaRPr>
          </a:p>
          <a:p>
            <a:endParaRPr lang="pl-PL" dirty="0" smtClean="0">
              <a:hlinkClick r:id="rId2"/>
            </a:endParaRPr>
          </a:p>
          <a:p>
            <a:endParaRPr lang="pl-PL" sz="2800" dirty="0">
              <a:hlinkClick r:id="rId2"/>
            </a:endParaRPr>
          </a:p>
          <a:p>
            <a:r>
              <a:rPr lang="pl-PL" sz="2800" dirty="0" smtClean="0">
                <a:hlinkClick r:id="rId2"/>
              </a:rPr>
              <a:t>https</a:t>
            </a:r>
            <a:r>
              <a:rPr lang="pl-PL" sz="2800" dirty="0">
                <a:hlinkClick r:id="rId2"/>
              </a:rPr>
              <a:t>://www.nursingtimes.net/clinical-archive/assessment-skills/injection-technique-2-administering-drugs-via-the-subcutaneous-route-28-08-2018</a:t>
            </a:r>
            <a:r>
              <a:rPr lang="pl-PL" sz="900" dirty="0">
                <a:hlinkClick r:id="rId2"/>
              </a:rPr>
              <a:t>/</a:t>
            </a:r>
            <a:endParaRPr lang="pl-PL" sz="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0"/>
          <a:stretch/>
        </p:blipFill>
        <p:spPr bwMode="auto">
          <a:xfrm>
            <a:off x="2123728" y="1386462"/>
            <a:ext cx="4608512" cy="421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5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Właściwe podanie insuliny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5949279"/>
            <a:ext cx="8147248" cy="176883"/>
          </a:xfrm>
        </p:spPr>
        <p:txBody>
          <a:bodyPr>
            <a:normAutofit fontScale="32500" lnSpcReduction="20000"/>
          </a:bodyPr>
          <a:lstStyle/>
          <a:p>
            <a:r>
              <a:rPr lang="pl-PL" sz="900" dirty="0">
                <a:hlinkClick r:id="rId2"/>
              </a:rPr>
              <a:t>https://www.nursingtimes.net/clinical-archive/assessment-skills/injection-technique-2-administering-drugs-via-the-subcutaneous-route-28-08-2018/</a:t>
            </a:r>
            <a:endParaRPr lang="pl-PL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8"/>
          <a:stretch/>
        </p:blipFill>
        <p:spPr bwMode="auto">
          <a:xfrm>
            <a:off x="1115616" y="1844824"/>
            <a:ext cx="6790056" cy="382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2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/>
          <a:lstStyle/>
          <a:p>
            <a:r>
              <a:rPr lang="pl-PL" dirty="0" err="1" smtClean="0"/>
              <a:t>lipodystrofia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03244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2801" r="2490" b="7838"/>
          <a:stretch/>
        </p:blipFill>
        <p:spPr bwMode="auto">
          <a:xfrm>
            <a:off x="3736783" y="3717032"/>
            <a:ext cx="512160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93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6632"/>
            <a:ext cx="9324528" cy="658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" y="332656"/>
            <a:ext cx="4186808" cy="1143000"/>
          </a:xfrm>
        </p:spPr>
        <p:txBody>
          <a:bodyPr>
            <a:normAutofit/>
          </a:bodyPr>
          <a:lstStyle/>
          <a:p>
            <a:pPr algn="l"/>
            <a:r>
              <a:rPr lang="pl-PL" sz="2000" b="1" dirty="0" err="1" smtClean="0"/>
              <a:t>freestylelibre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517893"/>
            <a:ext cx="4222706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3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Kogo badamy?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Raz na 3 lata u każdej osoby &gt; 45 roku życia</a:t>
            </a:r>
          </a:p>
          <a:p>
            <a:r>
              <a:rPr lang="pl-PL" dirty="0" smtClean="0"/>
              <a:t>Niezależnie od wieku raz na rok u każdego w grupie ryzyka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43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8" y="548679"/>
            <a:ext cx="9157608" cy="54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5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0503"/>
            <a:ext cx="8229600" cy="312153"/>
          </a:xfrm>
        </p:spPr>
        <p:txBody>
          <a:bodyPr>
            <a:normAutofit/>
          </a:bodyPr>
          <a:lstStyle/>
          <a:p>
            <a:r>
              <a:rPr lang="pl-PL" sz="900" dirty="0">
                <a:hlinkClick r:id="rId2"/>
              </a:rPr>
              <a:t>https://www.dexcom.com/g6-cgm-system</a:t>
            </a:r>
            <a:endParaRPr lang="pl-PL" sz="9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/>
          <a:stretch/>
        </p:blipFill>
        <p:spPr bwMode="auto">
          <a:xfrm>
            <a:off x="0" y="416388"/>
            <a:ext cx="9181757" cy="632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3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Jeżeli w aptece zabraknie </a:t>
            </a:r>
            <a:r>
              <a:rPr lang="pl-PL" dirty="0" err="1" smtClean="0"/>
              <a:t>glukometru</a:t>
            </a:r>
            <a:r>
              <a:rPr lang="pl-PL" dirty="0" smtClean="0"/>
              <a:t>, nie ma penów- co dalej?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7195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1403</TotalTime>
  <Words>2231</Words>
  <Application>Microsoft Office PowerPoint</Application>
  <PresentationFormat>Pokaz na ekranie (4:3)</PresentationFormat>
  <Paragraphs>497</Paragraphs>
  <Slides>92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92</vt:i4>
      </vt:variant>
    </vt:vector>
  </HeadingPairs>
  <TitlesOfParts>
    <vt:vector size="93" baseType="lpstr">
      <vt:lpstr>Moduł</vt:lpstr>
      <vt:lpstr>Agnieszka Maksymiuk-Kłos Zespół Oddziałów Chorób Wewnętrznych, Endokrynologii i Diabetologii MSB w Warszawie</vt:lpstr>
      <vt:lpstr>Cukrzyca</vt:lpstr>
      <vt:lpstr>Prezentacja programu PowerPoint</vt:lpstr>
      <vt:lpstr>Prezentacja programu PowerPoint</vt:lpstr>
      <vt:lpstr>Etiologiczny podział cukrzycy</vt:lpstr>
      <vt:lpstr>Stan przedcukrzycowy</vt:lpstr>
      <vt:lpstr>Typowe objawy cukrzycy</vt:lpstr>
      <vt:lpstr>Cukrzyca kiedyś, cukrzyca dziś</vt:lpstr>
      <vt:lpstr>Kogo badamy?</vt:lpstr>
      <vt:lpstr>Grupy ryzyka</vt:lpstr>
      <vt:lpstr>Zasady rozpoznania zaburzeń gospodarki węglowodanowej</vt:lpstr>
      <vt:lpstr>Trochę statystyk …</vt:lpstr>
      <vt:lpstr>Prezentacja programu PowerPoint</vt:lpstr>
      <vt:lpstr>Prezentacja programu PowerPoint</vt:lpstr>
      <vt:lpstr>Prezentacja programu PowerPoint</vt:lpstr>
      <vt:lpstr>Prezentacja programu PowerPoint</vt:lpstr>
      <vt:lpstr>Źródła informacji </vt:lpstr>
      <vt:lpstr>Cele leczenia cukrzycy</vt:lpstr>
      <vt:lpstr>Prezentacja programu PowerPoint</vt:lpstr>
      <vt:lpstr>Terapia cukrzycy typu 2</vt:lpstr>
      <vt:lpstr>Doustne leki hipoglikemizujące</vt:lpstr>
      <vt:lpstr>   Metformina</vt:lpstr>
      <vt:lpstr>Mechanizmy działania przeciwcukrzycowego</vt:lpstr>
      <vt:lpstr>Metformina</vt:lpstr>
      <vt:lpstr>Metformina</vt:lpstr>
      <vt:lpstr>Metformina</vt:lpstr>
      <vt:lpstr>Metformina przeciwskazania cd.</vt:lpstr>
      <vt:lpstr>Metformina </vt:lpstr>
      <vt:lpstr>   Pochodne sulfonylomocznika</vt:lpstr>
      <vt:lpstr>Pochodne sulfonylomocznika</vt:lpstr>
      <vt:lpstr>Mechanizm działania: </vt:lpstr>
      <vt:lpstr>Pochodne sulfonylomocznika</vt:lpstr>
      <vt:lpstr>Działanie niepożądane Pochodnych SM</vt:lpstr>
      <vt:lpstr>Przeciwskazania dla pochodnych SM</vt:lpstr>
      <vt:lpstr>Przeciwskazania dla pochodnych SM</vt:lpstr>
      <vt:lpstr>Glinidy</vt:lpstr>
      <vt:lpstr>Prezentacja programu PowerPoint</vt:lpstr>
      <vt:lpstr>Inhibitory SGLT2 (kotransportera sodowo-glukozowego):</vt:lpstr>
      <vt:lpstr>                    Inhibitory SGLT2</vt:lpstr>
      <vt:lpstr>              Działania niepożądane:</vt:lpstr>
      <vt:lpstr>Przeciwwskazania do stosowania inhibitorów SGLT2</vt:lpstr>
      <vt:lpstr>      Inhibitory SGLT 2</vt:lpstr>
      <vt:lpstr>Inkretyny</vt:lpstr>
      <vt:lpstr>Glukagonopodobny peptyd  - 1 GLP – 1 </vt:lpstr>
      <vt:lpstr>Analogi GLP - 1</vt:lpstr>
      <vt:lpstr>                        Analogi GLP - 1</vt:lpstr>
      <vt:lpstr>Prezentacja programu PowerPoint</vt:lpstr>
      <vt:lpstr>Działania niepożądane:</vt:lpstr>
      <vt:lpstr>Analogi GLP - 1</vt:lpstr>
      <vt:lpstr>Stosowanie jest zależne od klirensu kreatyniny  </vt:lpstr>
      <vt:lpstr>Analogi GLP - 1</vt:lpstr>
      <vt:lpstr>Analogi GLP - 1</vt:lpstr>
      <vt:lpstr>Analogi GLP-1</vt:lpstr>
      <vt:lpstr>Prezentacja programu PowerPoint</vt:lpstr>
      <vt:lpstr>Podsumowanie</vt:lpstr>
      <vt:lpstr>Gliptyny</vt:lpstr>
      <vt:lpstr>Działania niepożądane:</vt:lpstr>
      <vt:lpstr>Przeciwskazania</vt:lpstr>
      <vt:lpstr>Przeciwskazania</vt:lpstr>
      <vt:lpstr>Inhibitory DPP-4</vt:lpstr>
      <vt:lpstr>Akarboza</vt:lpstr>
      <vt:lpstr>Akarboza</vt:lpstr>
      <vt:lpstr>Działania niepożądane:</vt:lpstr>
      <vt:lpstr>Tiazolidynodiony</vt:lpstr>
      <vt:lpstr>Przeciwskazania</vt:lpstr>
      <vt:lpstr>Przeciwskazania</vt:lpstr>
      <vt:lpstr>Działania niepożądane</vt:lpstr>
      <vt:lpstr>                  Rekomendacje PTD rok 2020</vt:lpstr>
      <vt:lpstr>Rekomendacje PTD 2021 rok</vt:lpstr>
      <vt:lpstr>Prezentacja programu PowerPoint</vt:lpstr>
      <vt:lpstr>Prezentacja programu PowerPoint</vt:lpstr>
      <vt:lpstr>Prezentacja programu PowerPoint</vt:lpstr>
      <vt:lpstr>Systemy monitorowania glikemii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Właściwe podanie insuliny</vt:lpstr>
      <vt:lpstr>Właściwe podanie insuliny</vt:lpstr>
      <vt:lpstr>lipodystrofia</vt:lpstr>
      <vt:lpstr>freestylelibre</vt:lpstr>
      <vt:lpstr>Prezentacja programu PowerPoint</vt:lpstr>
      <vt:lpstr>https://www.dexcom.com/g6-cgm-system</vt:lpstr>
      <vt:lpstr>Jeżeli w aptece zabraknie glukometru, nie ma penów- co dalej?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Agnieszka Maksymiuk-Kłos Zespół Oddziałów Chorób Wewnętrznych, Endokrynologii i Diabetologii MSB w Warszawie</dc:title>
  <dc:creator>Agnes</dc:creator>
  <cp:lastModifiedBy>dyrekcja</cp:lastModifiedBy>
  <cp:revision>30</cp:revision>
  <dcterms:created xsi:type="dcterms:W3CDTF">2021-05-09T11:41:10Z</dcterms:created>
  <dcterms:modified xsi:type="dcterms:W3CDTF">2021-05-11T10:42:14Z</dcterms:modified>
</cp:coreProperties>
</file>