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396" r:id="rId3"/>
    <p:sldId id="371" r:id="rId4"/>
    <p:sldId id="377" r:id="rId5"/>
    <p:sldId id="399" r:id="rId6"/>
    <p:sldId id="400" r:id="rId7"/>
    <p:sldId id="403" r:id="rId8"/>
    <p:sldId id="404" r:id="rId9"/>
    <p:sldId id="405" r:id="rId10"/>
    <p:sldId id="406" r:id="rId11"/>
    <p:sldId id="407" r:id="rId12"/>
    <p:sldId id="409" r:id="rId13"/>
    <p:sldId id="410" r:id="rId14"/>
    <p:sldId id="412" r:id="rId15"/>
    <p:sldId id="378" r:id="rId16"/>
    <p:sldId id="379" r:id="rId17"/>
    <p:sldId id="380" r:id="rId18"/>
    <p:sldId id="381" r:id="rId19"/>
    <p:sldId id="382" r:id="rId20"/>
    <p:sldId id="376" r:id="rId21"/>
    <p:sldId id="390" r:id="rId22"/>
    <p:sldId id="373" r:id="rId23"/>
    <p:sldId id="416" r:id="rId24"/>
    <p:sldId id="384" r:id="rId25"/>
    <p:sldId id="415" r:id="rId26"/>
    <p:sldId id="430" r:id="rId27"/>
    <p:sldId id="389" r:id="rId28"/>
    <p:sldId id="386" r:id="rId29"/>
    <p:sldId id="387" r:id="rId30"/>
    <p:sldId id="417" r:id="rId31"/>
    <p:sldId id="388" r:id="rId32"/>
    <p:sldId id="391" r:id="rId33"/>
    <p:sldId id="392" r:id="rId34"/>
    <p:sldId id="393" r:id="rId35"/>
    <p:sldId id="368" r:id="rId36"/>
    <p:sldId id="394" r:id="rId37"/>
    <p:sldId id="395" r:id="rId38"/>
    <p:sldId id="413" r:id="rId39"/>
    <p:sldId id="414" r:id="rId40"/>
    <p:sldId id="429" r:id="rId41"/>
    <p:sldId id="441" r:id="rId42"/>
    <p:sldId id="451" r:id="rId43"/>
    <p:sldId id="450" r:id="rId44"/>
    <p:sldId id="449" r:id="rId45"/>
    <p:sldId id="442" r:id="rId46"/>
    <p:sldId id="443" r:id="rId47"/>
    <p:sldId id="444" r:id="rId48"/>
    <p:sldId id="448" r:id="rId49"/>
    <p:sldId id="432" r:id="rId50"/>
    <p:sldId id="433" r:id="rId51"/>
    <p:sldId id="434" r:id="rId52"/>
    <p:sldId id="435" r:id="rId53"/>
    <p:sldId id="436" r:id="rId54"/>
    <p:sldId id="437" r:id="rId55"/>
    <p:sldId id="438" r:id="rId56"/>
    <p:sldId id="439" r:id="rId57"/>
    <p:sldId id="452" r:id="rId58"/>
    <p:sldId id="453" r:id="rId59"/>
    <p:sldId id="440" r:id="rId60"/>
    <p:sldId id="456" r:id="rId61"/>
    <p:sldId id="455" r:id="rId62"/>
    <p:sldId id="463" r:id="rId63"/>
    <p:sldId id="454" r:id="rId64"/>
    <p:sldId id="457" r:id="rId65"/>
    <p:sldId id="458" r:id="rId66"/>
    <p:sldId id="459" r:id="rId67"/>
    <p:sldId id="460" r:id="rId68"/>
    <p:sldId id="461" r:id="rId69"/>
    <p:sldId id="462" r:id="rId7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450750947798191"/>
          <c:y val="4.3891503953220674E-2"/>
          <c:w val="0.48692354427918733"/>
          <c:h val="0.843818438275174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Nadwaga</c:v>
                </c:pt>
              </c:strCache>
            </c:strRef>
          </c:tx>
          <c:invertIfNegative val="0"/>
          <c:cat>
            <c:strRef>
              <c:f>Arkusz1!$A$2</c:f>
              <c:strCache>
                <c:ptCount val="1"/>
                <c:pt idx="0">
                  <c:v>Populacja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8-43C0-B76C-6E139D1A1B9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Otyłość</c:v>
                </c:pt>
              </c:strCache>
            </c:strRef>
          </c:tx>
          <c:invertIfNegative val="0"/>
          <c:cat>
            <c:strRef>
              <c:f>Arkusz1!$A$2</c:f>
              <c:strCache>
                <c:ptCount val="1"/>
                <c:pt idx="0">
                  <c:v>Populacja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68-43C0-B76C-6E139D1A1B9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Pozostałe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Arkusz1!$A$2</c:f>
              <c:strCache>
                <c:ptCount val="1"/>
                <c:pt idx="0">
                  <c:v>Populacja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68-43C0-B76C-6E139D1A1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068928"/>
        <c:axId val="117426432"/>
      </c:barChart>
      <c:catAx>
        <c:axId val="3506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426432"/>
        <c:crosses val="autoZero"/>
        <c:auto val="1"/>
        <c:lblAlgn val="ctr"/>
        <c:lblOffset val="100"/>
        <c:noMultiLvlLbl val="0"/>
      </c:catAx>
      <c:valAx>
        <c:axId val="11742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689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1889C-E334-4C47-A5E5-18AAF00A1AC2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1A3C6-A352-4560-980F-F23254FDB8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66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0F7A7-062C-8F4A-9782-B6AB48F544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59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1"/>
          <a:stretch/>
        </p:blipFill>
        <p:spPr>
          <a:xfrm>
            <a:off x="0" y="1766341"/>
            <a:ext cx="7566624" cy="232054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5000" y="3931388"/>
            <a:ext cx="5926907" cy="117249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6372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001" y="2109017"/>
            <a:ext cx="5926906" cy="1617484"/>
          </a:xfrm>
        </p:spPr>
        <p:txBody>
          <a:bodyPr anchor="ctr" anchorCtr="0"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Obraz 2" descr="Obraz zawierający rysunek, żywność, znak&#10;&#10;Opis wygenerowany automatycznie">
            <a:extLst>
              <a:ext uri="{FF2B5EF4-FFF2-40B4-BE49-F238E27FC236}">
                <a16:creationId xmlns:a16="http://schemas.microsoft.com/office/drawing/2014/main" id="{00EEAF9B-5D03-45BD-A403-8F6624CB4D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" y="6128484"/>
            <a:ext cx="568599" cy="538589"/>
          </a:xfrm>
          <a:prstGeom prst="rect">
            <a:avLst/>
          </a:prstGeom>
        </p:spPr>
      </p:pic>
      <p:pic>
        <p:nvPicPr>
          <p:cNvPr id="5" name="Obraz 4" descr="Obraz zawierający rysunek, znak&#10;&#10;Opis wygenerowany automatycznie">
            <a:extLst>
              <a:ext uri="{FF2B5EF4-FFF2-40B4-BE49-F238E27FC236}">
                <a16:creationId xmlns:a16="http://schemas.microsoft.com/office/drawing/2014/main" id="{4A2DFD00-1778-43D9-9D0B-7CA2026FCF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35" y="6093181"/>
            <a:ext cx="1330036" cy="60919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984593D-0438-4C45-9DD2-575C7664BDFE}"/>
              </a:ext>
            </a:extLst>
          </p:cNvPr>
          <p:cNvSpPr txBox="1"/>
          <p:nvPr userDrawn="1"/>
        </p:nvSpPr>
        <p:spPr>
          <a:xfrm rot="16200000">
            <a:off x="8223981" y="5855864"/>
            <a:ext cx="1639747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PL20OZM00090</a:t>
            </a:r>
            <a:endParaRPr lang="pl-PL" sz="5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157041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i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9C26DC-60CE-3547-A25A-7FD98CD2A1A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959482"/>
            <a:ext cx="8335962" cy="34544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2pPr marL="179387" indent="0">
              <a:buNone/>
              <a:defRPr sz="1200"/>
            </a:lvl2pPr>
            <a:lvl3pPr marL="358775" indent="0">
              <a:buNone/>
              <a:defRPr sz="1200"/>
            </a:lvl3pPr>
            <a:lvl4pPr marL="538162" indent="0">
              <a:buNone/>
              <a:defRPr sz="1200"/>
            </a:lvl4pPr>
            <a:lvl5pPr marL="538162" indent="0">
              <a:buNone/>
              <a:defRPr sz="1200"/>
            </a:lvl5pPr>
          </a:lstStyle>
          <a:p>
            <a:pPr lvl="0"/>
            <a:r>
              <a:rPr lang="en-US" dirty="0"/>
              <a:t>Click to edit Master sub head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47800" y="6135323"/>
            <a:ext cx="5540444" cy="567392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700" b="0" baseline="0">
                <a:solidFill>
                  <a:schemeClr val="tx1"/>
                </a:solidFill>
              </a:defRPr>
            </a:lvl1pPr>
            <a:lvl2pPr marL="177796" indent="-88898">
              <a:spcBef>
                <a:spcPts val="0"/>
              </a:spcBef>
              <a:defRPr sz="800" b="0">
                <a:solidFill>
                  <a:schemeClr val="accent5"/>
                </a:solidFill>
              </a:defRPr>
            </a:lvl2pPr>
            <a:lvl3pPr marL="266693" indent="-88898">
              <a:spcBef>
                <a:spcPts val="0"/>
              </a:spcBef>
              <a:defRPr sz="800" b="0">
                <a:solidFill>
                  <a:schemeClr val="accent5"/>
                </a:solidFill>
              </a:defRPr>
            </a:lvl3pPr>
            <a:lvl4pPr marL="266693" indent="-88898">
              <a:spcBef>
                <a:spcPts val="0"/>
              </a:spcBef>
              <a:defRPr sz="800" b="0">
                <a:solidFill>
                  <a:schemeClr val="accent5"/>
                </a:solidFill>
              </a:defRPr>
            </a:lvl4pPr>
            <a:lvl5pPr marL="266693" indent="-88898">
              <a:spcBef>
                <a:spcPts val="0"/>
              </a:spcBef>
              <a:defRPr sz="800" b="0">
                <a:solidFill>
                  <a:schemeClr val="accent5"/>
                </a:solidFill>
              </a:defRPr>
            </a:lvl5pPr>
            <a:lvl6pPr marL="266693" indent="-88898">
              <a:spcBef>
                <a:spcPts val="0"/>
              </a:spcBef>
              <a:defRPr sz="800" b="0">
                <a:solidFill>
                  <a:schemeClr val="accent5"/>
                </a:solidFill>
              </a:defRPr>
            </a:lvl6pPr>
            <a:lvl7pPr marL="266693" indent="-88898">
              <a:spcBef>
                <a:spcPts val="0"/>
              </a:spcBef>
              <a:defRPr sz="800" b="0">
                <a:solidFill>
                  <a:schemeClr val="accent5"/>
                </a:solidFill>
              </a:defRPr>
            </a:lvl7pPr>
            <a:lvl8pPr marL="266693" indent="-88898">
              <a:spcBef>
                <a:spcPts val="0"/>
              </a:spcBef>
              <a:defRPr sz="800" b="0">
                <a:solidFill>
                  <a:schemeClr val="accent5"/>
                </a:solidFill>
              </a:defRPr>
            </a:lvl8pPr>
            <a:lvl9pPr marL="266693" indent="-88898">
              <a:spcBef>
                <a:spcPts val="0"/>
              </a:spcBef>
              <a:defRPr sz="8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58011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certyfikacjaptbo.pl/home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77072"/>
            <a:ext cx="8077200" cy="952128"/>
          </a:xfrm>
        </p:spPr>
        <p:txBody>
          <a:bodyPr>
            <a:normAutofit/>
          </a:bodyPr>
          <a:lstStyle/>
          <a:p>
            <a:r>
              <a:rPr lang="pl-PL" sz="1200" dirty="0"/>
              <a:t>Agnieszka Maksymiuk-Kłos</a:t>
            </a:r>
            <a:br>
              <a:rPr lang="pl-PL" sz="1200" dirty="0"/>
            </a:br>
            <a:r>
              <a:rPr lang="pl-PL" sz="1200" dirty="0"/>
              <a:t>Zespół Oddziałów Chorób Wewnętrznych, Endokrynologii i Diabetologii</a:t>
            </a:r>
            <a:br>
              <a:rPr lang="pl-PL" sz="1200" dirty="0"/>
            </a:br>
            <a:r>
              <a:rPr lang="pl-PL" sz="1200" dirty="0"/>
              <a:t>MSB w Warszawie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/>
              <a:t>Najnowsze wytyczne w leczeniu nadwagi i otyłości</a:t>
            </a:r>
          </a:p>
        </p:txBody>
      </p:sp>
    </p:spTree>
    <p:extLst>
      <p:ext uri="{BB962C8B-B14F-4D97-AF65-F5344CB8AC3E}">
        <p14:creationId xmlns:p14="http://schemas.microsoft.com/office/powerpoint/2010/main" val="5042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Perspektywy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Wskaźniki nadwagi i otyłości nadal rosną u dorosłych i dzieci. </a:t>
            </a:r>
          </a:p>
          <a:p>
            <a:endParaRPr lang="pl-PL" dirty="0"/>
          </a:p>
          <a:p>
            <a:pPr marL="118872" indent="0">
              <a:buNone/>
            </a:pPr>
            <a:endParaRPr lang="pl-PL" dirty="0"/>
          </a:p>
          <a:p>
            <a:r>
              <a:rPr lang="pl-PL" dirty="0"/>
              <a:t>W latach 1975-2016 częstość występowania nadwagi i otyłości wśród dzieci i młodzieży w wieku od 5 do 19 lat wzrosła ponad czterokrotnie z 4% do 18% na całym świecie.</a:t>
            </a:r>
          </a:p>
        </p:txBody>
      </p:sp>
    </p:spTree>
    <p:extLst>
      <p:ext uri="{BB962C8B-B14F-4D97-AF65-F5344CB8AC3E}">
        <p14:creationId xmlns:p14="http://schemas.microsoft.com/office/powerpoint/2010/main" val="428491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WHO – oblicza niedożywienia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6093296"/>
            <a:ext cx="8579296" cy="307504"/>
          </a:xfrm>
        </p:spPr>
        <p:txBody>
          <a:bodyPr>
            <a:normAutofit fontScale="32500" lnSpcReduction="20000"/>
          </a:bodyPr>
          <a:lstStyle/>
          <a:p>
            <a:r>
              <a:rPr lang="pl-PL" dirty="0"/>
              <a:t>https://www.who.int/news/item/06-05-2021-the-unicef-who-wb-joint-child-malnutrition-estimates-group-released-new-data-for-2021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43000"/>
            <a:ext cx="91154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3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Otyłość w krajach ubogich?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nadwaga i otyłość dramatycznie wzrastają w krajach o niskich i średnich dochodach, zwłaszcza w miastach </a:t>
            </a:r>
          </a:p>
          <a:p>
            <a:endParaRPr lang="pl-PL" dirty="0"/>
          </a:p>
          <a:p>
            <a:r>
              <a:rPr lang="pl-PL" dirty="0"/>
              <a:t>zdecydowana większość dzieci z nadwagą lub otyłością mieszka w krajach rozwijających się, gdzie tempo wzrostu jest o ponad 30% wyższe niż w krajach rozwiniętych </a:t>
            </a:r>
          </a:p>
        </p:txBody>
      </p:sp>
    </p:spTree>
    <p:extLst>
      <p:ext uri="{BB962C8B-B14F-4D97-AF65-F5344CB8AC3E}">
        <p14:creationId xmlns:p14="http://schemas.microsoft.com/office/powerpoint/2010/main" val="118715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"double burden" </a:t>
            </a:r>
            <a:r>
              <a:rPr lang="pl-PL" sz="3600" dirty="0"/>
              <a:t>niedożywienia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Dzieci w krajach o niskich i średnich dochodach są bardziej narażone na nieodpowiednie żywienie prenatalne.</a:t>
            </a:r>
          </a:p>
          <a:p>
            <a:endParaRPr lang="pl-PL" dirty="0"/>
          </a:p>
          <a:p>
            <a:r>
              <a:rPr lang="pl-PL" dirty="0"/>
              <a:t> Później narażenie na pokarmy o wysokiej zawartości tłuszczu, cukru, soli, energii i ubogiej w mikroelementy, które są zazwyczaj tańsze, ale mają też niższą jakość składników odżywczych. </a:t>
            </a:r>
          </a:p>
          <a:p>
            <a:endParaRPr lang="pl-PL" dirty="0"/>
          </a:p>
          <a:p>
            <a:r>
              <a:rPr lang="pl-PL" dirty="0"/>
              <a:t>Te wzorce żywieniowe, w połączeniu z niższym poziomem aktywności fizycznej, powodują gwałtowny wzrost otyłości u dzieci, podczas gdy problemy z niedożywieniem pozostają nierozwiązane. </a:t>
            </a:r>
          </a:p>
        </p:txBody>
      </p:sp>
    </p:spTree>
    <p:extLst>
      <p:ext uri="{BB962C8B-B14F-4D97-AF65-F5344CB8AC3E}">
        <p14:creationId xmlns:p14="http://schemas.microsoft.com/office/powerpoint/2010/main" val="678294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Od 1975 roku częstość występowania otyłości na całym świecie prawie się potroiła. </a:t>
            </a:r>
          </a:p>
          <a:p>
            <a:endParaRPr lang="pl-PL" dirty="0"/>
          </a:p>
          <a:p>
            <a:r>
              <a:rPr lang="pl-PL" dirty="0"/>
              <a:t>Większość światowej populacji żyje w krajach, w których nadwaga i otyłość zabijają więcej ludzi niż niedowaga.</a:t>
            </a:r>
          </a:p>
          <a:p>
            <a:endParaRPr lang="pl-PL" dirty="0"/>
          </a:p>
          <a:p>
            <a:r>
              <a:rPr lang="pl-PL" dirty="0"/>
              <a:t> Otyłości można zapobiec. </a:t>
            </a:r>
          </a:p>
        </p:txBody>
      </p:sp>
    </p:spTree>
    <p:extLst>
      <p:ext uri="{BB962C8B-B14F-4D97-AF65-F5344CB8AC3E}">
        <p14:creationId xmlns:p14="http://schemas.microsoft.com/office/powerpoint/2010/main" val="99128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Etiologia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Czynniki środowiskowe</a:t>
            </a:r>
          </a:p>
          <a:p>
            <a:pPr marL="118872" indent="0">
              <a:buNone/>
            </a:pPr>
            <a:r>
              <a:rPr lang="pl-PL" dirty="0"/>
              <a:t>                         - indywidualne</a:t>
            </a:r>
          </a:p>
          <a:p>
            <a:pPr marL="118872" indent="0">
              <a:buNone/>
            </a:pPr>
            <a:r>
              <a:rPr lang="pl-PL" dirty="0"/>
              <a:t>                         - </a:t>
            </a:r>
            <a:r>
              <a:rPr lang="pl-PL" dirty="0" err="1"/>
              <a:t>makrośrodowiskowe</a:t>
            </a:r>
            <a:endParaRPr lang="pl-PL" dirty="0"/>
          </a:p>
          <a:p>
            <a:r>
              <a:rPr lang="pl-PL" dirty="0"/>
              <a:t>Czynniki psychogenne</a:t>
            </a:r>
          </a:p>
          <a:p>
            <a:r>
              <a:rPr lang="pl-PL" dirty="0"/>
              <a:t>Czynniki hormonalne</a:t>
            </a:r>
          </a:p>
          <a:p>
            <a:r>
              <a:rPr lang="pl-PL" dirty="0"/>
              <a:t>Czynniki genetyczne</a:t>
            </a:r>
          </a:p>
        </p:txBody>
      </p:sp>
    </p:spTree>
    <p:extLst>
      <p:ext uri="{BB962C8B-B14F-4D97-AF65-F5344CB8AC3E}">
        <p14:creationId xmlns:p14="http://schemas.microsoft.com/office/powerpoint/2010/main" val="87852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Podstawowy czynnik środowiskowy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Zaburzenie równowagi pomiędzy podażą a wydatkowaniem energii</a:t>
            </a:r>
          </a:p>
          <a:p>
            <a:endParaRPr lang="pl-PL" dirty="0"/>
          </a:p>
          <a:p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18872" indent="0" algn="ctr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PODSTAWOWY CZYNNIK RYZYKA ROZWOJU NADWAGI I OTYŁOŚCI</a:t>
            </a:r>
          </a:p>
        </p:txBody>
      </p:sp>
    </p:spTree>
    <p:extLst>
      <p:ext uri="{BB962C8B-B14F-4D97-AF65-F5344CB8AC3E}">
        <p14:creationId xmlns:p14="http://schemas.microsoft.com/office/powerpoint/2010/main" val="141470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Żywność </a:t>
            </a:r>
            <a:r>
              <a:rPr lang="pl-PL" dirty="0" err="1"/>
              <a:t>wysokoprzetworzona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Uboga w naturalne składniki odżywcze</a:t>
            </a:r>
          </a:p>
          <a:p>
            <a:r>
              <a:rPr lang="pl-PL" dirty="0"/>
              <a:t>Masowa produkcja, obniżanie cen=spadek jakości produktów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6193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dirty="0"/>
              <a:t>Wzrost gęstości energetycznej produktów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Wzrost zawartości tłuszczów</a:t>
            </a:r>
          </a:p>
          <a:p>
            <a:r>
              <a:rPr lang="pl-PL" dirty="0"/>
              <a:t>Wzrost zawartości węglowodanów prostych</a:t>
            </a:r>
          </a:p>
        </p:txBody>
      </p:sp>
    </p:spTree>
    <p:extLst>
      <p:ext uri="{BB962C8B-B14F-4D97-AF65-F5344CB8AC3E}">
        <p14:creationId xmlns:p14="http://schemas.microsoft.com/office/powerpoint/2010/main" val="298138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Wzrost spożycia tłuszczów per capita </a:t>
            </a:r>
          </a:p>
          <a:p>
            <a:pPr marL="118872" indent="0">
              <a:buNone/>
            </a:pPr>
            <a:r>
              <a:rPr lang="pl-PL" dirty="0"/>
              <a:t>o 30% ( 1990-2008) mimo spadku spożycia masła</a:t>
            </a:r>
          </a:p>
          <a:p>
            <a:pPr marL="118872" indent="0">
              <a:buNone/>
            </a:pPr>
            <a:endParaRPr lang="pl-PL" dirty="0"/>
          </a:p>
          <a:p>
            <a:r>
              <a:rPr lang="pl-PL" dirty="0"/>
              <a:t>Używanie  syropu kukurydzianego ( </a:t>
            </a:r>
            <a:r>
              <a:rPr lang="pl-PL" dirty="0" err="1"/>
              <a:t>fruktozowo</a:t>
            </a:r>
            <a:r>
              <a:rPr lang="pl-PL" dirty="0"/>
              <a:t>-glukozowy)</a:t>
            </a:r>
          </a:p>
          <a:p>
            <a:endParaRPr lang="pl-PL" dirty="0"/>
          </a:p>
          <a:p>
            <a:r>
              <a:rPr lang="pl-PL" dirty="0"/>
              <a:t>Spożycie cukru z 21kg/rok w 1950 roku do 39,7 kg w 2007 roku</a:t>
            </a:r>
          </a:p>
        </p:txBody>
      </p:sp>
    </p:spTree>
    <p:extLst>
      <p:ext uri="{BB962C8B-B14F-4D97-AF65-F5344CB8AC3E}">
        <p14:creationId xmlns:p14="http://schemas.microsoft.com/office/powerpoint/2010/main" val="153558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https://www.termedia.pl/poz/Nowe-wytyczne-dla-lekarzy-leczenie-nadwagi-i-otylosci-w-czasie-i-po-pandemii-Nie-czekajmy-na-rozwoj-powiklan-,39071.html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8745"/>
            <a:ext cx="54387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629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Epidemia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Problem otyłości urósł do rozmiarów epidemii</a:t>
            </a:r>
          </a:p>
          <a:p>
            <a:endParaRPr lang="pl-PL" dirty="0"/>
          </a:p>
          <a:p>
            <a:r>
              <a:rPr lang="pl-PL" dirty="0"/>
              <a:t> Liczbę zgonów z powodu otyłości i jej powikłań w 2017 r. szacowano na ponad  4 miliony osób rocznie </a:t>
            </a:r>
          </a:p>
        </p:txBody>
      </p:sp>
    </p:spTree>
    <p:extLst>
      <p:ext uri="{BB962C8B-B14F-4D97-AF65-F5344CB8AC3E}">
        <p14:creationId xmlns:p14="http://schemas.microsoft.com/office/powerpoint/2010/main" val="1679829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rozpoznać nadwagę i otyłość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BMI</a:t>
            </a:r>
          </a:p>
          <a:p>
            <a:r>
              <a:rPr lang="pl-PL" dirty="0"/>
              <a:t>Otyłość trzewna</a:t>
            </a:r>
          </a:p>
          <a:p>
            <a:r>
              <a:rPr lang="pl-PL" dirty="0"/>
              <a:t>Ocena składu ciała</a:t>
            </a:r>
          </a:p>
        </p:txBody>
      </p:sp>
    </p:spTree>
    <p:extLst>
      <p:ext uri="{BB962C8B-B14F-4D97-AF65-F5344CB8AC3E}">
        <p14:creationId xmlns:p14="http://schemas.microsoft.com/office/powerpoint/2010/main" val="1219099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l-PL" dirty="0"/>
              <a:t>BMI stanowi najbardziej użyteczną miarę nadwagi i otyłości na poziomie populacji</a:t>
            </a:r>
          </a:p>
          <a:p>
            <a:pPr marL="118872" indent="0">
              <a:buNone/>
            </a:pPr>
            <a:endParaRPr lang="pl-PL" dirty="0"/>
          </a:p>
          <a:p>
            <a:r>
              <a:rPr lang="pl-PL" dirty="0"/>
              <a:t>taka sama dla obu płci i dla wszystkich grup wiekowych osób dorosłych</a:t>
            </a:r>
          </a:p>
        </p:txBody>
      </p:sp>
    </p:spTree>
    <p:extLst>
      <p:ext uri="{BB962C8B-B14F-4D97-AF65-F5344CB8AC3E}">
        <p14:creationId xmlns:p14="http://schemas.microsoft.com/office/powerpoint/2010/main" val="1395970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Rozpoznanie nadwagi i otyłości wg Kryteriów WHO z 1997 roku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5265"/>
            <a:ext cx="3826173" cy="476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16478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232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BMI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Nie stosujemy w stosunku do kobiet w ciąży</a:t>
            </a:r>
          </a:p>
          <a:p>
            <a:endParaRPr lang="pl-PL" dirty="0"/>
          </a:p>
          <a:p>
            <a:r>
              <a:rPr lang="pl-PL" dirty="0"/>
              <a:t>U osób uprawiających sport i pracujących fizycznie może być zawyżona z powodu wzrostu udziału tkanki mięśniowej 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118872" indent="0">
              <a:buNone/>
            </a:pPr>
            <a:r>
              <a:rPr lang="pl-PL" dirty="0"/>
              <a:t>Stosując BMI nie rozpoznaje się otyłości  definiowanej jako zawartość tkanki tłuszczowej &gt;25% u mężczyzn i 30 % u kobiet.</a:t>
            </a:r>
          </a:p>
        </p:txBody>
      </p:sp>
    </p:spTree>
    <p:extLst>
      <p:ext uri="{BB962C8B-B14F-4D97-AF65-F5344CB8AC3E}">
        <p14:creationId xmlns:p14="http://schemas.microsoft.com/office/powerpoint/2010/main" val="3473292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Rekomendacje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rekomendacja diagnozowania otyłości z zastosowaniem kryteriów Amerykańskiego Towarzystwa Endokrynologicznego z 2016 r. zamiast kryteriów WHO</a:t>
            </a:r>
          </a:p>
          <a:p>
            <a:endParaRPr lang="pl-PL" dirty="0"/>
          </a:p>
          <a:p>
            <a:pPr marL="118872" indent="0">
              <a:buNone/>
            </a:pPr>
            <a:endParaRPr lang="pl-PL" dirty="0"/>
          </a:p>
          <a:p>
            <a:r>
              <a:rPr lang="pl-PL" dirty="0"/>
              <a:t>diagnozowanie jedzenia pod wpływem emocji oraz takich zaburzeń odżywiania, jak zespół kompulsywnego jedzenia, zespół nocnego jedzenia i nałogowe jedzenie, oraz powikłań otyłości u każdej osoby z BMI &gt; 25 kg/m2</a:t>
            </a:r>
          </a:p>
        </p:txBody>
      </p:sp>
    </p:spTree>
    <p:extLst>
      <p:ext uri="{BB962C8B-B14F-4D97-AF65-F5344CB8AC3E}">
        <p14:creationId xmlns:p14="http://schemas.microsoft.com/office/powerpoint/2010/main" val="3696264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nadwaga– BMI 25,0–29,9 kg/m2 i brak takich powikłań, jak: stan </a:t>
            </a:r>
            <a:r>
              <a:rPr lang="pl-PL" dirty="0" err="1"/>
              <a:t>przedcukrzycowy</a:t>
            </a:r>
            <a:r>
              <a:rPr lang="pl-PL" dirty="0"/>
              <a:t>, cukrzyca typu 2,zaburzenia lipidowe, nadciśnienie tętnicze, choroba sercowo-naczyniowa, niealkoholowa </a:t>
            </a:r>
            <a:r>
              <a:rPr lang="pl-PL" dirty="0" err="1"/>
              <a:t>stłuszczeniowa</a:t>
            </a:r>
            <a:r>
              <a:rPr lang="pl-PL" dirty="0"/>
              <a:t>, choroba wątroby, </a:t>
            </a:r>
            <a:r>
              <a:rPr lang="pl-PL" dirty="0" err="1"/>
              <a:t>zespoł</a:t>
            </a:r>
            <a:r>
              <a:rPr lang="pl-PL" dirty="0"/>
              <a:t> </a:t>
            </a:r>
            <a:r>
              <a:rPr lang="pl-PL" dirty="0" err="1"/>
              <a:t>policystycznych</a:t>
            </a:r>
            <a:r>
              <a:rPr lang="pl-PL" dirty="0"/>
              <a:t> </a:t>
            </a:r>
            <a:r>
              <a:rPr lang="pl-PL" dirty="0" err="1"/>
              <a:t>jajnikow</a:t>
            </a:r>
            <a:r>
              <a:rPr lang="pl-PL" dirty="0"/>
              <a:t>, zaburzenia płodności u kobiet, </a:t>
            </a:r>
            <a:r>
              <a:rPr lang="pl-PL" dirty="0" err="1"/>
              <a:t>hipogonadyzm</a:t>
            </a:r>
            <a:r>
              <a:rPr lang="pl-PL" dirty="0"/>
              <a:t> u mężczyzn, astma, </a:t>
            </a:r>
            <a:r>
              <a:rPr lang="pl-PL" dirty="0" err="1"/>
              <a:t>zespoł</a:t>
            </a:r>
            <a:r>
              <a:rPr lang="pl-PL" dirty="0"/>
              <a:t> bezdechu sennego, </a:t>
            </a:r>
            <a:r>
              <a:rPr lang="pl-PL" dirty="0" err="1"/>
              <a:t>zespoł</a:t>
            </a:r>
            <a:r>
              <a:rPr lang="pl-PL" dirty="0"/>
              <a:t> hipowentylacji, </a:t>
            </a:r>
            <a:r>
              <a:rPr lang="pl-PL" dirty="0" err="1"/>
              <a:t>refluks</a:t>
            </a:r>
            <a:r>
              <a:rPr lang="pl-PL" dirty="0"/>
              <a:t> żołądkowo-przełykowy, wysiłkowe</a:t>
            </a:r>
          </a:p>
          <a:p>
            <a:pPr marL="118872" indent="0">
              <a:buNone/>
            </a:pPr>
            <a:r>
              <a:rPr lang="pl-PL" dirty="0"/>
              <a:t>      nietrzymanie moczu, choroba zwyrodnieniowa </a:t>
            </a:r>
            <a:r>
              <a:rPr lang="pl-PL" dirty="0" err="1"/>
              <a:t>stawow</a:t>
            </a:r>
            <a:r>
              <a:rPr lang="pl-PL" dirty="0"/>
              <a:t>, depresja,</a:t>
            </a:r>
          </a:p>
          <a:p>
            <a:pPr marL="118872" indent="0">
              <a:buNone/>
            </a:pPr>
            <a:endParaRPr lang="pl-PL" dirty="0"/>
          </a:p>
          <a:p>
            <a:r>
              <a:rPr lang="pl-PL" dirty="0"/>
              <a:t>otyłość – BMI ≥ 30 kg/m2 i brak ww. powikłań,</a:t>
            </a:r>
          </a:p>
          <a:p>
            <a:endParaRPr lang="pl-PL" dirty="0"/>
          </a:p>
          <a:p>
            <a:r>
              <a:rPr lang="pl-PL" dirty="0"/>
              <a:t>otyłość I stopnia – BMI ≥ 25 kg/m2 i co najmniej 1 powikłanie o nasileniu łagodnym lub umiarkowanym,</a:t>
            </a:r>
          </a:p>
          <a:p>
            <a:endParaRPr lang="pl-PL" dirty="0"/>
          </a:p>
          <a:p>
            <a:r>
              <a:rPr lang="pl-PL" dirty="0"/>
              <a:t>otyłość II stopnia – BMI ≥ 25 kg/m2 i co najmniej1 powikłanie o ciężkim nasileniu</a:t>
            </a:r>
          </a:p>
        </p:txBody>
      </p:sp>
    </p:spTree>
    <p:extLst>
      <p:ext uri="{BB962C8B-B14F-4D97-AF65-F5344CB8AC3E}">
        <p14:creationId xmlns:p14="http://schemas.microsoft.com/office/powerpoint/2010/main" val="3804827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Ocena składu ciała metodą </a:t>
            </a:r>
            <a:r>
              <a:rPr lang="pl-PL" dirty="0" err="1"/>
              <a:t>bioimpedancji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Otyłość jako zawartość tkanki tłuszczowej &gt;25% u mężczyzn i 30 % u kobiet.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082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Pośredni wskaźnik trzewnej dystrybucji tkanki tłuszczowej – pomiar obwodu talii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pl-PL" dirty="0"/>
              <a:t>Punkt pomiaru:</a:t>
            </a:r>
          </a:p>
          <a:p>
            <a:r>
              <a:rPr lang="pl-PL" dirty="0"/>
              <a:t>W połowie odległości między najwyższym punktem grzebienia kości biodrowej a najniższą częścią łuku żebrowego w linii pachowej – na wysokości pępka</a:t>
            </a:r>
          </a:p>
          <a:p>
            <a:pPr marL="118872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1923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Otyłość trzewna wg IDF u Europejczyków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Mężczyźni ≥ 94 cm</a:t>
            </a:r>
          </a:p>
          <a:p>
            <a:r>
              <a:rPr lang="pl-PL" dirty="0"/>
              <a:t>Kobiety ≥ 80 cm</a:t>
            </a:r>
          </a:p>
          <a:p>
            <a:endParaRPr lang="pl-PL" dirty="0"/>
          </a:p>
          <a:p>
            <a:pPr marL="118872" indent="0">
              <a:buNone/>
            </a:pPr>
            <a:endParaRPr lang="pl-PL" dirty="0"/>
          </a:p>
          <a:p>
            <a:pPr marL="118872" indent="0">
              <a:buNone/>
            </a:pPr>
            <a:r>
              <a:rPr lang="pl-PL" dirty="0"/>
              <a:t>Zwiększone ryzyko metaboliczne</a:t>
            </a:r>
          </a:p>
          <a:p>
            <a:endParaRPr lang="pl-PL" dirty="0"/>
          </a:p>
          <a:p>
            <a:r>
              <a:rPr lang="pl-PL" dirty="0"/>
              <a:t>Mężczyźni ≥ 86 cm</a:t>
            </a:r>
          </a:p>
          <a:p>
            <a:r>
              <a:rPr lang="pl-PL" dirty="0"/>
              <a:t>Kobiety ≥ 71 cm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8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Nadwaga i otyłość – definicja WHO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nieprawidłowe lub nadmierne nagromadzenie tkanki tłuszczowej, które stanowi zagrożenie dla zdrowia</a:t>
            </a:r>
          </a:p>
          <a:p>
            <a:endParaRPr lang="pl-PL" dirty="0"/>
          </a:p>
          <a:p>
            <a:r>
              <a:rPr lang="pl-PL" dirty="0"/>
              <a:t>wg WHO jest to CHOROBA PRZEWLEKŁA</a:t>
            </a:r>
          </a:p>
          <a:p>
            <a:pPr marL="118872" indent="0">
              <a:buNone/>
            </a:pPr>
            <a:r>
              <a:rPr lang="pl-PL" dirty="0"/>
              <a:t> bez tendencji do samoistnego ustępowania</a:t>
            </a:r>
          </a:p>
          <a:p>
            <a:pPr marL="118872" indent="0">
              <a:buNone/>
            </a:pPr>
            <a:endParaRPr lang="pl-PL" dirty="0"/>
          </a:p>
          <a:p>
            <a:r>
              <a:rPr lang="pl-PL" dirty="0"/>
              <a:t>powinna być diagnozowana i leczona</a:t>
            </a:r>
          </a:p>
        </p:txBody>
      </p:sp>
    </p:spTree>
    <p:extLst>
      <p:ext uri="{BB962C8B-B14F-4D97-AF65-F5344CB8AC3E}">
        <p14:creationId xmlns:p14="http://schemas.microsoft.com/office/powerpoint/2010/main" val="94225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WHR – </a:t>
            </a:r>
            <a:r>
              <a:rPr lang="pl-PL" dirty="0" err="1"/>
              <a:t>Waist</a:t>
            </a:r>
            <a:r>
              <a:rPr lang="pl-PL" dirty="0"/>
              <a:t> –Hip Ratio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Stosunek talia -biodro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5469235" cy="362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792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MONW- </a:t>
            </a:r>
            <a:r>
              <a:rPr lang="pl-PL" dirty="0" err="1"/>
              <a:t>metabolically</a:t>
            </a:r>
            <a:r>
              <a:rPr lang="pl-PL" dirty="0"/>
              <a:t> </a:t>
            </a:r>
            <a:r>
              <a:rPr lang="pl-PL" dirty="0" err="1"/>
              <a:t>obese</a:t>
            </a:r>
            <a:r>
              <a:rPr lang="pl-PL" dirty="0"/>
              <a:t> but </a:t>
            </a:r>
            <a:r>
              <a:rPr lang="pl-PL" dirty="0" err="1"/>
              <a:t>normal</a:t>
            </a:r>
            <a:r>
              <a:rPr lang="pl-PL" dirty="0"/>
              <a:t> </a:t>
            </a:r>
            <a:r>
              <a:rPr lang="pl-PL" dirty="0" err="1"/>
              <a:t>weiht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pl-PL" dirty="0"/>
              <a:t>Otyłość metaboliczna u osób z prawidłową masą ciała</a:t>
            </a:r>
          </a:p>
          <a:p>
            <a:pPr marL="118872" indent="0">
              <a:buNone/>
            </a:pPr>
            <a:endParaRPr lang="pl-PL" dirty="0"/>
          </a:p>
          <a:p>
            <a:pPr marL="118872" indent="0">
              <a:buNone/>
            </a:pPr>
            <a:r>
              <a:rPr lang="pl-PL" dirty="0"/>
              <a:t>Traktujemy jako grupę zwiększonego ryzyka</a:t>
            </a:r>
          </a:p>
          <a:p>
            <a:pPr marL="118872" indent="0">
              <a:buNone/>
            </a:pPr>
            <a:endParaRPr lang="pl-PL" dirty="0"/>
          </a:p>
          <a:p>
            <a:pPr marL="118872" indent="0">
              <a:buNone/>
            </a:pPr>
            <a:r>
              <a:rPr lang="pl-PL" dirty="0"/>
              <a:t>Badania przesiewowe w kierunku wczesnego diagnozowania powikłań otyłości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9361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Konsekwencje otyłości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Nadmiar tkanki trzewnej – rozwój stanu zapalnego- zaburzenia wydzielania </a:t>
            </a:r>
            <a:r>
              <a:rPr lang="pl-PL" dirty="0" err="1"/>
              <a:t>adipokin</a:t>
            </a:r>
            <a:r>
              <a:rPr lang="pl-PL" dirty="0"/>
              <a:t> i rozwój </a:t>
            </a:r>
            <a:r>
              <a:rPr lang="pl-PL" dirty="0" err="1"/>
              <a:t>insulinooporności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Ektopowe</a:t>
            </a:r>
            <a:r>
              <a:rPr lang="pl-PL" dirty="0"/>
              <a:t> magazynowanie tkanki </a:t>
            </a:r>
            <a:r>
              <a:rPr lang="pl-PL" dirty="0" err="1"/>
              <a:t>tłuszczej</a:t>
            </a:r>
            <a:r>
              <a:rPr lang="pl-PL" dirty="0"/>
              <a:t> w wątrobie i </a:t>
            </a:r>
            <a:r>
              <a:rPr lang="pl-PL" dirty="0" err="1"/>
              <a:t>mięsniach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2965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Kluczowe ogniwa rozwoju powikłań otyłości: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Układowy stan zapalny</a:t>
            </a:r>
          </a:p>
          <a:p>
            <a:r>
              <a:rPr lang="pl-PL" dirty="0"/>
              <a:t>Zmiany wydzielania </a:t>
            </a:r>
            <a:r>
              <a:rPr lang="pl-PL" dirty="0" err="1"/>
              <a:t>adipokin</a:t>
            </a:r>
            <a:endParaRPr lang="pl-PL" dirty="0"/>
          </a:p>
          <a:p>
            <a:r>
              <a:rPr lang="pl-PL" dirty="0" err="1"/>
              <a:t>Insulinooporność</a:t>
            </a:r>
            <a:r>
              <a:rPr lang="pl-PL" dirty="0"/>
              <a:t> </a:t>
            </a:r>
          </a:p>
          <a:p>
            <a:r>
              <a:rPr lang="pl-PL" dirty="0" err="1"/>
              <a:t>Hiperinsulinemia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7532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Powikłania nadwagi i otyłości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2492896"/>
            <a:ext cx="309634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metaboliczne</a:t>
            </a:r>
          </a:p>
        </p:txBody>
      </p:sp>
      <p:sp>
        <p:nvSpPr>
          <p:cNvPr id="6" name="Prostokąt 5"/>
          <p:cNvSpPr/>
          <p:nvPr/>
        </p:nvSpPr>
        <p:spPr>
          <a:xfrm>
            <a:off x="2987824" y="4149080"/>
            <a:ext cx="309634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mechaniczne</a:t>
            </a:r>
          </a:p>
        </p:txBody>
      </p:sp>
      <p:sp>
        <p:nvSpPr>
          <p:cNvPr id="7" name="Prostokąt 6"/>
          <p:cNvSpPr/>
          <p:nvPr/>
        </p:nvSpPr>
        <p:spPr>
          <a:xfrm>
            <a:off x="5004048" y="2492896"/>
            <a:ext cx="309634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inne</a:t>
            </a:r>
          </a:p>
        </p:txBody>
      </p:sp>
    </p:spTree>
    <p:extLst>
      <p:ext uri="{BB962C8B-B14F-4D97-AF65-F5344CB8AC3E}">
        <p14:creationId xmlns:p14="http://schemas.microsoft.com/office/powerpoint/2010/main" val="885257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Konsekwencje metaboliczne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Choroby układu krążenia</a:t>
            </a:r>
          </a:p>
          <a:p>
            <a:r>
              <a:rPr lang="pl-PL" dirty="0"/>
              <a:t>Stan </a:t>
            </a:r>
            <a:r>
              <a:rPr lang="pl-PL" dirty="0" err="1"/>
              <a:t>przedcukrzycowy</a:t>
            </a:r>
            <a:r>
              <a:rPr lang="pl-PL" dirty="0"/>
              <a:t>,</a:t>
            </a:r>
          </a:p>
          <a:p>
            <a:r>
              <a:rPr lang="pl-PL" dirty="0"/>
              <a:t>Cukrzyca,</a:t>
            </a:r>
          </a:p>
          <a:p>
            <a:r>
              <a:rPr lang="pl-PL" dirty="0" err="1"/>
              <a:t>Dyslipidemia</a:t>
            </a:r>
            <a:r>
              <a:rPr lang="pl-PL" dirty="0"/>
              <a:t> </a:t>
            </a:r>
            <a:r>
              <a:rPr lang="pl-PL" dirty="0" err="1"/>
              <a:t>atergenna</a:t>
            </a:r>
            <a:endParaRPr lang="pl-PL" dirty="0"/>
          </a:p>
          <a:p>
            <a:r>
              <a:rPr lang="pl-PL" dirty="0"/>
              <a:t> NALFD</a:t>
            </a:r>
          </a:p>
          <a:p>
            <a:r>
              <a:rPr lang="pl-PL" dirty="0"/>
              <a:t>Schorzenia układu mięśniowo-szkieletowego (zwłaszcza choroba zwyrodnieniowa stawów);</a:t>
            </a:r>
          </a:p>
          <a:p>
            <a:r>
              <a:rPr lang="pl-PL" dirty="0"/>
              <a:t>Niektóre nowotwory (w tym endometrium, sutka, jajnika, prostaty, wątroby, pęcherzyka żółciowego, nerek i okrężnicy)</a:t>
            </a:r>
          </a:p>
          <a:p>
            <a:r>
              <a:rPr lang="pl-PL" dirty="0"/>
              <a:t>Zaburzenia hormonalne</a:t>
            </a:r>
          </a:p>
          <a:p>
            <a:r>
              <a:rPr lang="pl-PL" dirty="0" err="1"/>
              <a:t>Glomerulopatia</a:t>
            </a:r>
            <a:r>
              <a:rPr lang="pl-PL" dirty="0"/>
              <a:t> indukowana otyłością</a:t>
            </a:r>
          </a:p>
        </p:txBody>
      </p:sp>
    </p:spTree>
    <p:extLst>
      <p:ext uri="{BB962C8B-B14F-4D97-AF65-F5344CB8AC3E}">
        <p14:creationId xmlns:p14="http://schemas.microsoft.com/office/powerpoint/2010/main" val="1044645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Mechaniczne konsekwencje otyłości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Przepuklina </a:t>
            </a:r>
            <a:r>
              <a:rPr lang="pl-PL" dirty="0" err="1"/>
              <a:t>rozworu</a:t>
            </a:r>
            <a:r>
              <a:rPr lang="pl-PL" dirty="0"/>
              <a:t>  przełykowego</a:t>
            </a:r>
          </a:p>
          <a:p>
            <a:r>
              <a:rPr lang="pl-PL" dirty="0" err="1"/>
              <a:t>Refluks</a:t>
            </a:r>
            <a:r>
              <a:rPr lang="pl-PL" dirty="0"/>
              <a:t> żołądkowo-przełykowy</a:t>
            </a:r>
          </a:p>
          <a:p>
            <a:r>
              <a:rPr lang="pl-PL" dirty="0"/>
              <a:t>Zaburzenia wentylacji płuc</a:t>
            </a:r>
          </a:p>
          <a:p>
            <a:r>
              <a:rPr lang="pl-PL" dirty="0"/>
              <a:t>Zespół bezdechu sennego</a:t>
            </a:r>
          </a:p>
          <a:p>
            <a:endParaRPr lang="pl-PL" dirty="0"/>
          </a:p>
          <a:p>
            <a:pPr marL="118872" indent="0">
              <a:buNone/>
            </a:pPr>
            <a:r>
              <a:rPr lang="pl-PL" dirty="0"/>
              <a:t>Uszkodzenia mechaniczne:</a:t>
            </a:r>
          </a:p>
          <a:p>
            <a:r>
              <a:rPr lang="pl-PL" dirty="0"/>
              <a:t>Choroba zwyrodnieniowa stawów</a:t>
            </a:r>
          </a:p>
          <a:p>
            <a:r>
              <a:rPr lang="pl-PL" dirty="0"/>
              <a:t>Przewlekła choroba żylna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997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Wysiłkowe nietrzymanie moczu</a:t>
            </a:r>
          </a:p>
          <a:p>
            <a:r>
              <a:rPr lang="pl-PL" dirty="0"/>
              <a:t>Astma</a:t>
            </a:r>
          </a:p>
          <a:p>
            <a:r>
              <a:rPr lang="pl-PL" dirty="0"/>
              <a:t>Zaburzenia emocjonalne, lękowe, depresja</a:t>
            </a:r>
          </a:p>
          <a:p>
            <a:r>
              <a:rPr lang="pl-PL" dirty="0"/>
              <a:t>Obniżenie jakości życia</a:t>
            </a:r>
          </a:p>
          <a:p>
            <a:r>
              <a:rPr lang="pl-PL" dirty="0"/>
              <a:t>Kamica pęcherzyka żółciowego</a:t>
            </a:r>
          </a:p>
        </p:txBody>
      </p:sp>
    </p:spTree>
    <p:extLst>
      <p:ext uri="{BB962C8B-B14F-4D97-AF65-F5344CB8AC3E}">
        <p14:creationId xmlns:p14="http://schemas.microsoft.com/office/powerpoint/2010/main" val="3437291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Wizyta u lekarza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https://certyfikacjaptbo.pl/home.html</a:t>
            </a:r>
            <a:endParaRPr lang="pl-PL" dirty="0"/>
          </a:p>
          <a:p>
            <a:r>
              <a:rPr lang="pl-PL" dirty="0"/>
              <a:t>Wywiad lekarski</a:t>
            </a:r>
          </a:p>
          <a:p>
            <a:r>
              <a:rPr lang="pl-PL" dirty="0"/>
              <a:t>Badanie fizykalne + pomiary</a:t>
            </a:r>
          </a:p>
          <a:p>
            <a:r>
              <a:rPr lang="pl-PL" dirty="0"/>
              <a:t>Badania laboratoryjne</a:t>
            </a:r>
          </a:p>
          <a:p>
            <a:pPr marL="118872" indent="0">
              <a:buNone/>
            </a:pPr>
            <a:r>
              <a:rPr lang="pl-PL" dirty="0"/>
              <a:t>    - w tym OGTT</a:t>
            </a:r>
          </a:p>
          <a:p>
            <a:r>
              <a:rPr lang="pl-PL" dirty="0"/>
              <a:t>Konsultacja dietetyka</a:t>
            </a:r>
          </a:p>
          <a:p>
            <a:r>
              <a:rPr lang="pl-PL" dirty="0"/>
              <a:t>Konsultacja psychologa</a:t>
            </a:r>
          </a:p>
        </p:txBody>
      </p:sp>
    </p:spTree>
    <p:extLst>
      <p:ext uri="{BB962C8B-B14F-4D97-AF65-F5344CB8AC3E}">
        <p14:creationId xmlns:p14="http://schemas.microsoft.com/office/powerpoint/2010/main" val="1201760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Hiperisnulinemia</a:t>
            </a:r>
            <a:r>
              <a:rPr lang="pl-PL" dirty="0"/>
              <a:t> i </a:t>
            </a:r>
            <a:r>
              <a:rPr lang="pl-PL" dirty="0" err="1"/>
              <a:t>insulinooporność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5668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0" y="6642556"/>
            <a:ext cx="66064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/>
              <a:t>https://www.freepik.com/free-photo/halloween-pumpkin-wooden-table_936265.htm#page=1&amp;query=witch&amp;position=44&amp;from_view=search</a:t>
            </a:r>
          </a:p>
        </p:txBody>
      </p:sp>
    </p:spTree>
    <p:extLst>
      <p:ext uri="{BB962C8B-B14F-4D97-AF65-F5344CB8AC3E}">
        <p14:creationId xmlns:p14="http://schemas.microsoft.com/office/powerpoint/2010/main" val="275490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Otyłość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Efekt zaburzeń odżywiania oraz nieadekwatnej aktywności fizycznej, co prowadzi do dodatniego bilansu energetycznego</a:t>
            </a:r>
          </a:p>
        </p:txBody>
      </p:sp>
    </p:spTree>
    <p:extLst>
      <p:ext uri="{BB962C8B-B14F-4D97-AF65-F5344CB8AC3E}">
        <p14:creationId xmlns:p14="http://schemas.microsoft.com/office/powerpoint/2010/main" val="3773320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OGTT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5567313" cy="438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467544" y="4293096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b="1" dirty="0">
                <a:solidFill>
                  <a:schemeClr val="tx1"/>
                </a:solidFill>
              </a:rPr>
              <a:t>Podstawowe wydzielanie glukozy</a:t>
            </a:r>
          </a:p>
        </p:txBody>
      </p:sp>
      <p:sp>
        <p:nvSpPr>
          <p:cNvPr id="9" name="Prostokąt 8"/>
          <p:cNvSpPr/>
          <p:nvPr/>
        </p:nvSpPr>
        <p:spPr>
          <a:xfrm>
            <a:off x="395536" y="4077072"/>
            <a:ext cx="21686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b="1" dirty="0">
                <a:solidFill>
                  <a:schemeClr val="tx1"/>
                </a:solidFill>
              </a:rPr>
              <a:t>Podstawowe wydzielanie insuliny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11560" y="5517232"/>
            <a:ext cx="18002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b="1" dirty="0">
                <a:solidFill>
                  <a:schemeClr val="tx1"/>
                </a:solidFill>
              </a:rPr>
              <a:t>Godziny testu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059832" y="58052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0’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283968" y="58052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1’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580112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2’</a:t>
            </a:r>
          </a:p>
        </p:txBody>
      </p:sp>
    </p:spTree>
    <p:extLst>
      <p:ext uri="{BB962C8B-B14F-4D97-AF65-F5344CB8AC3E}">
        <p14:creationId xmlns:p14="http://schemas.microsoft.com/office/powerpoint/2010/main" val="1830600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Podejście do leczenia powinno być zindywidualizowane i nie powinno ograniczać się do edukacji żywieniowej oraz wskazań dotyczących aktywności fizycznej. </a:t>
            </a:r>
          </a:p>
          <a:p>
            <a:endParaRPr lang="pl-PL" dirty="0"/>
          </a:p>
          <a:p>
            <a:r>
              <a:rPr lang="pl-PL" dirty="0"/>
              <a:t>Każdemu choremu należy proponować odpowiednio dobraną farmakoterapię, a w razie potrzeby również psychoterapię.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1389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 celu zapobiegania powikłaniom otyłości początkowy cel to redukcja 5–10% początkowej masy ciała w czasie 3–6 miesięcy, </a:t>
            </a:r>
          </a:p>
          <a:p>
            <a:r>
              <a:rPr lang="pl-PL" dirty="0"/>
              <a:t>Następnie taki sam okres utrzymania i kolejna 5–10% redukcja masy ciała. </a:t>
            </a:r>
          </a:p>
          <a:p>
            <a:endParaRPr lang="pl-PL" dirty="0"/>
          </a:p>
          <a:p>
            <a:r>
              <a:rPr lang="pl-PL" dirty="0"/>
              <a:t>Cel nadrzędny u chorych bez powikłań otyłości to zmniejszenie nasilenia stopnia choroby o jeden stopień.</a:t>
            </a:r>
          </a:p>
        </p:txBody>
      </p:sp>
    </p:spTree>
    <p:extLst>
      <p:ext uri="{BB962C8B-B14F-4D97-AF65-F5344CB8AC3E}">
        <p14:creationId xmlns:p14="http://schemas.microsoft.com/office/powerpoint/2010/main" val="3239944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13184" y="764704"/>
            <a:ext cx="8229600" cy="452596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pl-PL" sz="3600" dirty="0">
                <a:solidFill>
                  <a:srgbClr val="FFFF00"/>
                </a:solidFill>
              </a:rPr>
              <a:t>Piramida żywienia</a:t>
            </a:r>
            <a:br>
              <a:rPr lang="en-US" sz="8800" dirty="0"/>
            </a:br>
            <a:br>
              <a:rPr lang="en-US" sz="8800" dirty="0"/>
            </a:br>
            <a:br>
              <a:rPr lang="en-US" sz="8800" dirty="0"/>
            </a:br>
            <a:endParaRPr lang="pl-PL" sz="1400" dirty="0"/>
          </a:p>
        </p:txBody>
      </p:sp>
      <p:sp>
        <p:nvSpPr>
          <p:cNvPr id="4" name="Prostokąt 3"/>
          <p:cNvSpPr/>
          <p:nvPr/>
        </p:nvSpPr>
        <p:spPr>
          <a:xfrm>
            <a:off x="755576" y="6237892"/>
            <a:ext cx="73448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/>
              <a:t>&lt;a </a:t>
            </a:r>
            <a:r>
              <a:rPr lang="pl-PL" sz="800" dirty="0" err="1"/>
              <a:t>href</a:t>
            </a:r>
            <a:r>
              <a:rPr lang="pl-PL" sz="800" dirty="0"/>
              <a:t>="https://pl.freepik.com/wektory/jedzenie"&gt;Jedzenie plik wektorowy utworzone przez </a:t>
            </a:r>
            <a:r>
              <a:rPr lang="pl-PL" sz="800" dirty="0" err="1"/>
              <a:t>freepik</a:t>
            </a:r>
            <a:r>
              <a:rPr lang="pl-PL" sz="800" dirty="0"/>
              <a:t> - pl.freepik.com&lt;/a&gt;</a:t>
            </a:r>
          </a:p>
        </p:txBody>
      </p:sp>
      <p:pic>
        <p:nvPicPr>
          <p:cNvPr id="6" name="Obraz 3" descr="Obraz zawierający komputer, zdalny, stół&#10;&#10;Opis wygenerowany przy bardzo wysokim poziomie pewności">
            <a:extLst>
              <a:ext uri="{FF2B5EF4-FFF2-40B4-BE49-F238E27FC236}">
                <a16:creationId xmlns:a16="http://schemas.microsoft.com/office/drawing/2014/main" id="{FB252085-FC71-4921-9E07-83CD485F9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2" r="9912" b="1"/>
          <a:stretch/>
        </p:blipFill>
        <p:spPr>
          <a:xfrm>
            <a:off x="3206187" y="116632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3020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Koncepcja zdrowego talerza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6276453"/>
            <a:ext cx="8219256" cy="3208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5" name="Obraz 7" descr="Obraz zawierający żywność&#10;&#10;Opis wygenerowany przy bardzo wysokim poziomie pewności">
            <a:extLst>
              <a:ext uri="{FF2B5EF4-FFF2-40B4-BE49-F238E27FC236}">
                <a16:creationId xmlns:a16="http://schemas.microsoft.com/office/drawing/2014/main" id="{AD0E69F6-83A7-4969-8372-332A6000F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772816"/>
            <a:ext cx="3384376" cy="45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79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pl-PL" dirty="0"/>
              <a:t>Jak oszukać mózg?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6276453"/>
            <a:ext cx="8363272" cy="248891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="https://www.freepik.com/vectors/character"&gt;Character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709517" cy="470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066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147248" cy="3989040"/>
          </a:xfrm>
        </p:spPr>
        <p:txBody>
          <a:bodyPr>
            <a:normAutofit/>
          </a:bodyPr>
          <a:lstStyle/>
          <a:p>
            <a:r>
              <a:rPr lang="pl-PL" dirty="0"/>
              <a:t>Zmienić talerz z większego na mniejszy</a:t>
            </a:r>
            <a:endParaRPr lang="en-US" dirty="0"/>
          </a:p>
          <a:p>
            <a:r>
              <a:rPr lang="pl-PL" dirty="0"/>
              <a:t>Rozdrabniać pożywienie</a:t>
            </a:r>
            <a:endParaRPr lang="en-US" dirty="0"/>
          </a:p>
          <a:p>
            <a:r>
              <a:rPr lang="pl-PL" dirty="0"/>
              <a:t>Jeść wolno i przeżuwać</a:t>
            </a:r>
            <a:endParaRPr lang="en-US" dirty="0"/>
          </a:p>
          <a:p>
            <a:r>
              <a:rPr lang="pl-PL" dirty="0"/>
              <a:t>Szklanka wody przed posiłkiem</a:t>
            </a:r>
            <a:endParaRPr lang="en-US" dirty="0"/>
          </a:p>
          <a:p>
            <a:r>
              <a:rPr lang="pl-PL" dirty="0"/>
              <a:t>Celebracja posiłku, bez tv</a:t>
            </a:r>
            <a:endParaRPr lang="en-US" dirty="0"/>
          </a:p>
          <a:p>
            <a:r>
              <a:rPr lang="pl-PL" dirty="0"/>
              <a:t>Wybierać produkty bogate we włóknik</a:t>
            </a:r>
          </a:p>
          <a:p>
            <a:r>
              <a:rPr lang="pl-PL" dirty="0"/>
              <a:t>Nie robić zakupów gdy jest się głodnym</a:t>
            </a:r>
          </a:p>
        </p:txBody>
      </p:sp>
    </p:spTree>
    <p:extLst>
      <p:ext uri="{BB962C8B-B14F-4D97-AF65-F5344CB8AC3E}">
        <p14:creationId xmlns:p14="http://schemas.microsoft.com/office/powerpoint/2010/main" val="2458341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Psychologia koloru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2" y="2047818"/>
            <a:ext cx="3439548" cy="2595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59" y="2047818"/>
            <a:ext cx="3232373" cy="2570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914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/>
          <a:stretch/>
        </p:blipFill>
        <p:spPr bwMode="auto">
          <a:xfrm>
            <a:off x="0" y="620688"/>
            <a:ext cx="5782122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499992" y="4941168"/>
            <a:ext cx="4834880" cy="680939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Czytaj składy produktu</a:t>
            </a:r>
          </a:p>
        </p:txBody>
      </p:sp>
    </p:spTree>
    <p:extLst>
      <p:ext uri="{BB962C8B-B14F-4D97-AF65-F5344CB8AC3E}">
        <p14:creationId xmlns:p14="http://schemas.microsoft.com/office/powerpoint/2010/main" val="561105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457200" y="6453336"/>
            <a:ext cx="8229600" cy="392907"/>
          </a:xfrm>
        </p:spPr>
        <p:txBody>
          <a:bodyPr>
            <a:normAutofit fontScale="32500" lnSpcReduction="20000"/>
          </a:bodyPr>
          <a:lstStyle/>
          <a:p>
            <a:r>
              <a:rPr lang="pl-PL" dirty="0"/>
              <a:t>&lt;a </a:t>
            </a:r>
            <a:r>
              <a:rPr lang="pl-PL" dirty="0" err="1"/>
              <a:t>href</a:t>
            </a:r>
            <a:r>
              <a:rPr lang="pl-PL" dirty="0"/>
              <a:t>="https://pl.freepik.com/wektory/jedzenie"&gt;Jedzenie plik wektorowy utworzone przez </a:t>
            </a:r>
            <a:r>
              <a:rPr lang="pl-PL" dirty="0" err="1"/>
              <a:t>macrovector</a:t>
            </a:r>
            <a:r>
              <a:rPr lang="pl-PL" dirty="0"/>
              <a:t> - pl.freepik.com&lt;/a&gt;</a:t>
            </a:r>
          </a:p>
        </p:txBody>
      </p:sp>
      <p:pic>
        <p:nvPicPr>
          <p:cNvPr id="1028" name="Picture 4" descr="Zestaw ikon menu śniadaniowego śniadaniowego Darmowych Wektoró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4440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Otyłość od wielu lat jest uznawana przez Światową Organizację Zdrowia (WHO) za chorobę </a:t>
            </a:r>
          </a:p>
          <a:p>
            <a:endParaRPr lang="pl-PL" dirty="0"/>
          </a:p>
          <a:p>
            <a:r>
              <a:rPr lang="pl-PL" dirty="0"/>
              <a:t>Wpisana do Międzynarodowej Klasyfikacji Chorób (ICD-10) pod numerem E66.</a:t>
            </a:r>
          </a:p>
        </p:txBody>
      </p:sp>
    </p:spTree>
    <p:extLst>
      <p:ext uri="{BB962C8B-B14F-4D97-AF65-F5344CB8AC3E}">
        <p14:creationId xmlns:p14="http://schemas.microsoft.com/office/powerpoint/2010/main" val="33336506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3"/>
            <a:ext cx="7692223" cy="512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27784" y="1646237"/>
            <a:ext cx="5531983" cy="4526280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Zdrowa, zbilansowana dieta jest podstawą dobrego odżywiania </a:t>
            </a:r>
          </a:p>
          <a:p>
            <a:pPr marL="0" indent="0" algn="ctr">
              <a:buNone/>
            </a:pPr>
            <a:r>
              <a:rPr lang="pl-PL" b="1" dirty="0"/>
              <a:t>i zdrowia</a:t>
            </a:r>
          </a:p>
          <a:p>
            <a:pPr marL="0" indent="0" algn="ctr">
              <a:buNone/>
            </a:pPr>
            <a:r>
              <a:rPr lang="pl-PL" b="1" dirty="0"/>
              <a:t>                                        -WHO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/>
              <a:t>&lt;a </a:t>
            </a:r>
            <a:r>
              <a:rPr lang="pl-PL" sz="800" dirty="0" err="1"/>
              <a:t>href</a:t>
            </a:r>
            <a:r>
              <a:rPr lang="pl-PL" sz="800" dirty="0"/>
              <a:t>="https://pl.freepik.com/darmowe-zdjecie-wektory/ludzie"&gt;Ludzie zdjęcie utworzone przez </a:t>
            </a:r>
            <a:r>
              <a:rPr lang="pl-PL" sz="800" dirty="0" err="1"/>
              <a:t>pressfoto</a:t>
            </a:r>
            <a:r>
              <a:rPr lang="pl-PL" sz="800" dirty="0"/>
              <a:t> - pl.freepik.com&lt;/a&gt;</a:t>
            </a:r>
          </a:p>
        </p:txBody>
      </p:sp>
    </p:spTree>
    <p:extLst>
      <p:ext uri="{BB962C8B-B14F-4D97-AF65-F5344CB8AC3E}">
        <p14:creationId xmlns:p14="http://schemas.microsoft.com/office/powerpoint/2010/main" val="11087338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7730"/>
            <a:ext cx="6480720" cy="517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dirty="0"/>
              <a:t>Współczesne aktywności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7504" y="6510536"/>
            <a:ext cx="9073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/>
              <a:t>&lt;a </a:t>
            </a:r>
            <a:r>
              <a:rPr lang="pl-PL" sz="900" dirty="0" err="1"/>
              <a:t>href</a:t>
            </a:r>
            <a:r>
              <a:rPr lang="pl-PL" sz="900" dirty="0"/>
              <a:t>="https://pl.freepik.com/wektory/jedzenie"&gt;Jedzenie plik wektorowy utworzone przez </a:t>
            </a:r>
            <a:r>
              <a:rPr lang="pl-PL" sz="900" dirty="0" err="1"/>
              <a:t>macrovector</a:t>
            </a:r>
            <a:r>
              <a:rPr lang="pl-PL" sz="900" dirty="0"/>
              <a:t> - pl.freepik.com&lt;/a&gt;</a:t>
            </a:r>
          </a:p>
        </p:txBody>
      </p:sp>
    </p:spTree>
    <p:extLst>
      <p:ext uri="{BB962C8B-B14F-4D97-AF65-F5344CB8AC3E}">
        <p14:creationId xmlns:p14="http://schemas.microsoft.com/office/powerpoint/2010/main" val="1834688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Współczesne posiłki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5661248"/>
            <a:ext cx="8363272" cy="464915"/>
          </a:xfrm>
        </p:spPr>
        <p:txBody>
          <a:bodyPr>
            <a:normAutofit/>
          </a:bodyPr>
          <a:lstStyle/>
          <a:p>
            <a:r>
              <a:rPr lang="pl-PL" sz="1000" dirty="0"/>
              <a:t>&lt;a </a:t>
            </a:r>
            <a:r>
              <a:rPr lang="pl-PL" sz="1000" dirty="0" err="1"/>
              <a:t>href</a:t>
            </a:r>
            <a:r>
              <a:rPr lang="pl-PL" sz="1000" dirty="0"/>
              <a:t>="https://pl.freepik.com/wektory/jedzenie"&gt;Jedzenie plik wektorowy utworzone przez </a:t>
            </a:r>
            <a:r>
              <a:rPr lang="pl-PL" sz="1000" dirty="0" err="1"/>
              <a:t>macrovector</a:t>
            </a:r>
            <a:r>
              <a:rPr lang="pl-PL" sz="1000" dirty="0"/>
              <a:t> - pl.freepik.com&lt;/a&gt;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1821"/>
            <a:ext cx="8309401" cy="355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200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36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67544" y="5085184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https://pl.pinterest.com/pin/342906959100970949/</a:t>
            </a:r>
          </a:p>
        </p:txBody>
      </p:sp>
    </p:spTree>
    <p:extLst>
      <p:ext uri="{BB962C8B-B14F-4D97-AF65-F5344CB8AC3E}">
        <p14:creationId xmlns:p14="http://schemas.microsoft.com/office/powerpoint/2010/main" val="21173337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Dzienniczek dietetyczny</a:t>
            </a:r>
            <a:br>
              <a:rPr lang="pl-PL" dirty="0"/>
            </a:br>
            <a:r>
              <a:rPr lang="pl-PL" dirty="0"/>
              <a:t>- </a:t>
            </a:r>
            <a:r>
              <a:rPr lang="pl-PL" sz="2200" dirty="0"/>
              <a:t>pomaga znaleźć błędy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6132437"/>
            <a:ext cx="8291264" cy="392907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="https://www.freepik.com/photos/food"&gt;Food photo created by </a:t>
            </a:r>
            <a:r>
              <a:rPr lang="en-US" dirty="0" err="1"/>
              <a:t>nakaridore</a:t>
            </a:r>
            <a:r>
              <a:rPr lang="en-US" dirty="0"/>
              <a:t> - www.freepik.com&lt;/a&gt;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" y="1772815"/>
            <a:ext cx="6395043" cy="425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załka w lewo 3"/>
          <p:cNvSpPr/>
          <p:nvPr/>
        </p:nvSpPr>
        <p:spPr>
          <a:xfrm>
            <a:off x="5364088" y="1556792"/>
            <a:ext cx="3672408" cy="4824535"/>
          </a:xfrm>
          <a:prstGeom prst="leftArrow">
            <a:avLst>
              <a:gd name="adj1" fmla="val 50000"/>
              <a:gd name="adj2" fmla="val 50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l-PL" sz="1600" dirty="0"/>
              <a:t>Przekąski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/>
              <a:t>Słodkie napoje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/>
              <a:t>Jeden główny posiłek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/>
              <a:t>Złe zbilansowanie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/>
              <a:t>Alkohol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/>
              <a:t>Dodatki </a:t>
            </a:r>
          </a:p>
        </p:txBody>
      </p:sp>
    </p:spTree>
    <p:extLst>
      <p:ext uri="{BB962C8B-B14F-4D97-AF65-F5344CB8AC3E}">
        <p14:creationId xmlns:p14="http://schemas.microsoft.com/office/powerpoint/2010/main" val="23895982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4800953"/>
              </p:ext>
            </p:extLst>
          </p:nvPr>
        </p:nvGraphicFramePr>
        <p:xfrm>
          <a:off x="457200" y="1600200"/>
          <a:ext cx="7931224" cy="4709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853">
                <a:tc>
                  <a:txBody>
                    <a:bodyPr/>
                    <a:lstStyle/>
                    <a:p>
                      <a:r>
                        <a:rPr lang="pl-PL" sz="3600" dirty="0"/>
                        <a:t>Co potrzebujemy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Co dostarczamy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853">
                <a:tc>
                  <a:txBody>
                    <a:bodyPr/>
                    <a:lstStyle/>
                    <a:p>
                      <a:r>
                        <a:rPr lang="pl-PL" dirty="0"/>
                        <a:t>witaminy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tłuszcze </a:t>
                      </a:r>
                      <a:r>
                        <a:rPr lang="en-US" dirty="0"/>
                        <a:t>trans  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53">
                <a:tc>
                  <a:txBody>
                    <a:bodyPr/>
                    <a:lstStyle/>
                    <a:p>
                      <a:r>
                        <a:rPr lang="en-US" dirty="0"/>
                        <a:t>mine</a:t>
                      </a:r>
                      <a:r>
                        <a:rPr lang="pl-PL" dirty="0" err="1"/>
                        <a:t>rały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nadmiar sodu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853">
                <a:tc>
                  <a:txBody>
                    <a:bodyPr/>
                    <a:lstStyle/>
                    <a:p>
                      <a:r>
                        <a:rPr lang="pl-PL" dirty="0"/>
                        <a:t>woda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cukier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Białka, tłuszcze, węglowodany</a:t>
                      </a:r>
                      <a:r>
                        <a:rPr lang="pl-PL" baseline="0" dirty="0"/>
                        <a:t> w odpowiednich proporcjach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złe</a:t>
                      </a:r>
                      <a:r>
                        <a:rPr lang="pl-PL" baseline="0" dirty="0"/>
                        <a:t> proporcje składników odżywczych</a:t>
                      </a:r>
                      <a:endParaRPr lang="pl-PL" dirty="0"/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85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puste</a:t>
                      </a:r>
                      <a:r>
                        <a:rPr lang="pl-PL" baseline="0" dirty="0"/>
                        <a:t> kalorie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455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2979"/>
            <a:ext cx="6984776" cy="530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/>
          <a:lstStyle/>
          <a:p>
            <a:r>
              <a:rPr lang="pl-PL" dirty="0"/>
              <a:t>Efekty naszego stylu życia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67823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Leki zarejestrowane w Polsce do leczenia otyłości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/>
              <a:t>orlistat</a:t>
            </a:r>
            <a:r>
              <a:rPr lang="pl-PL" dirty="0"/>
              <a:t> (inhibitor lipaz przewodu pokarmowego)</a:t>
            </a:r>
          </a:p>
          <a:p>
            <a:endParaRPr lang="pl-PL" dirty="0"/>
          </a:p>
          <a:p>
            <a:r>
              <a:rPr lang="pl-PL" dirty="0"/>
              <a:t>złożony produkt leczniczy zawierający dwie substancje czynne: chlorowodorek </a:t>
            </a:r>
            <a:r>
              <a:rPr lang="pl-PL" dirty="0" err="1"/>
              <a:t>bupropionu</a:t>
            </a:r>
            <a:r>
              <a:rPr lang="pl-PL" dirty="0"/>
              <a:t> i chlorowodorek </a:t>
            </a:r>
            <a:r>
              <a:rPr lang="pl-PL" dirty="0" err="1"/>
              <a:t>naltreksonu</a:t>
            </a:r>
            <a:r>
              <a:rPr lang="pl-PL" dirty="0"/>
              <a:t> – zmniejsza </a:t>
            </a:r>
            <a:r>
              <a:rPr lang="pl-PL" dirty="0" err="1"/>
              <a:t>pobor</a:t>
            </a:r>
            <a:r>
              <a:rPr lang="pl-PL" dirty="0"/>
              <a:t> pokarmu, zwiększając uczucie sytości i hamując jedzenie pod wpływem emocji (apetyt)</a:t>
            </a:r>
          </a:p>
          <a:p>
            <a:endParaRPr lang="pl-PL" dirty="0"/>
          </a:p>
          <a:p>
            <a:r>
              <a:rPr lang="pl-PL" dirty="0" err="1"/>
              <a:t>liraglutyd</a:t>
            </a:r>
            <a:r>
              <a:rPr lang="pl-PL" dirty="0"/>
              <a:t> </a:t>
            </a:r>
            <a:r>
              <a:rPr lang="pl-PL" b="1" dirty="0"/>
              <a:t>– </a:t>
            </a:r>
            <a:r>
              <a:rPr lang="pl-PL" dirty="0"/>
              <a:t>długo działający analog receptora GLP-1 nasila zależne od glukozy wydzielanie insuliny z komórek </a:t>
            </a:r>
            <a:r>
              <a:rPr lang="el-GR" dirty="0"/>
              <a:t>β </a:t>
            </a:r>
            <a:r>
              <a:rPr lang="pl-PL" dirty="0"/>
              <a:t>trzustki</a:t>
            </a:r>
          </a:p>
        </p:txBody>
      </p:sp>
    </p:spTree>
    <p:extLst>
      <p:ext uri="{BB962C8B-B14F-4D97-AF65-F5344CB8AC3E}">
        <p14:creationId xmlns:p14="http://schemas.microsoft.com/office/powerpoint/2010/main" val="18525320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Zaleca się rozważenie przewlekłego stosowania farmakoterapii ze względu na przewlekły charakter choroby. </a:t>
            </a:r>
          </a:p>
          <a:p>
            <a:endParaRPr lang="pl-PL" dirty="0"/>
          </a:p>
          <a:p>
            <a:r>
              <a:rPr lang="pl-PL" dirty="0"/>
              <a:t>Dobór farmakoterapii powinien być zindywidualizowany.</a:t>
            </a:r>
          </a:p>
        </p:txBody>
      </p:sp>
    </p:spTree>
    <p:extLst>
      <p:ext uri="{BB962C8B-B14F-4D97-AF65-F5344CB8AC3E}">
        <p14:creationId xmlns:p14="http://schemas.microsoft.com/office/powerpoint/2010/main" val="16235586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Farmakoterapia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Lekiem I rzutu powinien być preparat złożony, który zawiera </a:t>
            </a:r>
            <a:r>
              <a:rPr lang="pl-PL" dirty="0" err="1"/>
              <a:t>naltrekson</a:t>
            </a:r>
            <a:r>
              <a:rPr lang="pl-PL" dirty="0"/>
              <a:t> i </a:t>
            </a:r>
            <a:r>
              <a:rPr lang="pl-PL" dirty="0" err="1"/>
              <a:t>bupropion</a:t>
            </a:r>
            <a:r>
              <a:rPr lang="pl-PL" dirty="0"/>
              <a:t> (</a:t>
            </a:r>
            <a:r>
              <a:rPr lang="pl-PL" dirty="0" err="1"/>
              <a:t>Mysimba</a:t>
            </a:r>
            <a:r>
              <a:rPr lang="pl-PL" dirty="0"/>
              <a:t>). </a:t>
            </a:r>
          </a:p>
          <a:p>
            <a:endParaRPr lang="pl-PL" dirty="0"/>
          </a:p>
          <a:p>
            <a:r>
              <a:rPr lang="pl-PL" dirty="0" err="1"/>
              <a:t>Liraglutyd</a:t>
            </a:r>
            <a:r>
              <a:rPr lang="pl-PL" dirty="0"/>
              <a:t> w dawce 3 mg (</a:t>
            </a:r>
            <a:r>
              <a:rPr lang="pl-PL" dirty="0" err="1"/>
              <a:t>Saxenda</a:t>
            </a:r>
            <a:r>
              <a:rPr lang="pl-PL" dirty="0"/>
              <a:t>) powinien być brany pod uwagę jako lek II rzutu.</a:t>
            </a:r>
          </a:p>
          <a:p>
            <a:pPr marL="118872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725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Nadwaga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stan określany jako </a:t>
            </a:r>
            <a:r>
              <a:rPr lang="pl-PL" dirty="0" err="1"/>
              <a:t>przedotyłość</a:t>
            </a:r>
            <a:r>
              <a:rPr lang="pl-PL" dirty="0"/>
              <a:t>, czyli stopień nadmiaru tkanki tłuszczowej jeszcze nie spełniający kryteriów wymaganych do rozpoznania otyłości.</a:t>
            </a:r>
          </a:p>
        </p:txBody>
      </p:sp>
    </p:spTree>
    <p:extLst>
      <p:ext uri="{BB962C8B-B14F-4D97-AF65-F5344CB8AC3E}">
        <p14:creationId xmlns:p14="http://schemas.microsoft.com/office/powerpoint/2010/main" val="36578417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Mysimba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trakcie posiłku</a:t>
            </a:r>
          </a:p>
          <a:p>
            <a:r>
              <a:rPr lang="pl-PL" dirty="0"/>
              <a:t>I tydzień 1x1 tabl.</a:t>
            </a:r>
          </a:p>
          <a:p>
            <a:r>
              <a:rPr lang="pl-PL" dirty="0"/>
              <a:t>II tydzień  2x1 tabl.</a:t>
            </a:r>
          </a:p>
          <a:p>
            <a:r>
              <a:rPr lang="pl-PL" dirty="0"/>
              <a:t>III tydzień 2 tabl. rano i 1 wieczorem</a:t>
            </a:r>
          </a:p>
          <a:p>
            <a:r>
              <a:rPr lang="pl-PL" dirty="0"/>
              <a:t>IV tydzień 2x2 tabl.</a:t>
            </a:r>
          </a:p>
          <a:p>
            <a:endParaRPr lang="pl-PL" dirty="0"/>
          </a:p>
          <a:p>
            <a:r>
              <a:rPr lang="pl-PL" dirty="0"/>
              <a:t>Po 16 tyg. leczenia weryfikacja –spadek o min. 5%</a:t>
            </a:r>
          </a:p>
        </p:txBody>
      </p:sp>
    </p:spTree>
    <p:extLst>
      <p:ext uri="{BB962C8B-B14F-4D97-AF65-F5344CB8AC3E}">
        <p14:creationId xmlns:p14="http://schemas.microsoft.com/office/powerpoint/2010/main" val="27975856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79" y="0"/>
            <a:ext cx="49381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3185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Liraglutyd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Analog GLP-1</a:t>
            </a:r>
          </a:p>
          <a:p>
            <a:r>
              <a:rPr lang="pl-PL" dirty="0"/>
              <a:t>Preparat w iniekcji</a:t>
            </a:r>
          </a:p>
          <a:p>
            <a:r>
              <a:rPr lang="pl-PL" dirty="0"/>
              <a:t>Dawka początkowa 0,6 mg  co tydzień możliwość zwiększania dawki o 0,6 mg</a:t>
            </a:r>
          </a:p>
          <a:p>
            <a:r>
              <a:rPr lang="pl-PL" dirty="0"/>
              <a:t>Mało działań ubocznych</a:t>
            </a:r>
          </a:p>
          <a:p>
            <a:r>
              <a:rPr lang="pl-PL" dirty="0"/>
              <a:t>CENA</a:t>
            </a:r>
          </a:p>
        </p:txBody>
      </p:sp>
    </p:spTree>
    <p:extLst>
      <p:ext uri="{BB962C8B-B14F-4D97-AF65-F5344CB8AC3E}">
        <p14:creationId xmlns:p14="http://schemas.microsoft.com/office/powerpoint/2010/main" val="4781321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Preparaty off </a:t>
            </a:r>
            <a:r>
              <a:rPr lang="pl-PL" dirty="0" err="1"/>
              <a:t>label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Metformina</a:t>
            </a:r>
            <a:endParaRPr lang="pl-PL" dirty="0"/>
          </a:p>
          <a:p>
            <a:r>
              <a:rPr lang="pl-PL" dirty="0" err="1"/>
              <a:t>Dulaglutyd</a:t>
            </a:r>
            <a:endParaRPr lang="pl-PL" dirty="0"/>
          </a:p>
          <a:p>
            <a:r>
              <a:rPr lang="pl-PL" dirty="0" err="1"/>
              <a:t>Samaglutyd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75509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75657"/>
            <a:ext cx="5292080" cy="4113583"/>
          </a:xfrm>
        </p:spPr>
        <p:txBody>
          <a:bodyPr>
            <a:normAutofit fontScale="92500" lnSpcReduction="20000"/>
          </a:bodyPr>
          <a:lstStyle/>
          <a:p>
            <a:r>
              <a:rPr lang="pl-PL" sz="2000" dirty="0"/>
              <a:t>Cukrzyca typu 2 rozpozna 10 lat temu, kiedy z powodu utrzymującej się polidypsji lekarz POZ oznaczył stężenie glukozy </a:t>
            </a:r>
          </a:p>
          <a:p>
            <a:pPr marL="118872" indent="0">
              <a:buNone/>
            </a:pPr>
            <a:endParaRPr lang="pl-PL" sz="2000" dirty="0"/>
          </a:p>
          <a:p>
            <a:r>
              <a:rPr lang="pl-PL" sz="2000" dirty="0"/>
              <a:t>Od 2 lat pod opieką poradni diabetologicznej</a:t>
            </a:r>
          </a:p>
          <a:p>
            <a:r>
              <a:rPr lang="pl-PL" sz="2000" dirty="0"/>
              <a:t>Aktualnie zgłasza:</a:t>
            </a:r>
          </a:p>
          <a:p>
            <a:pPr marL="685800" lvl="1">
              <a:buFont typeface="Wingdings" pitchFamily="2" charset="2"/>
              <a:buChar char="ü"/>
            </a:pPr>
            <a:r>
              <a:rPr lang="pl-PL" sz="1500" dirty="0"/>
              <a:t>polidypsję</a:t>
            </a:r>
          </a:p>
          <a:p>
            <a:pPr marL="685800" lvl="1">
              <a:buFont typeface="Wingdings" pitchFamily="2" charset="2"/>
              <a:buChar char="ü"/>
            </a:pPr>
            <a:r>
              <a:rPr lang="pl-PL" sz="1500" dirty="0"/>
              <a:t>poliurię</a:t>
            </a:r>
          </a:p>
          <a:p>
            <a:pPr marL="685800" lvl="1">
              <a:buFont typeface="Wingdings" pitchFamily="2" charset="2"/>
              <a:buChar char="ü"/>
            </a:pPr>
            <a:r>
              <a:rPr lang="pl-PL" sz="1500" dirty="0"/>
              <a:t>pogorszenie wzroku</a:t>
            </a:r>
          </a:p>
          <a:p>
            <a:pPr marL="685800" lvl="1">
              <a:buFont typeface="Wingdings" pitchFamily="2" charset="2"/>
              <a:buChar char="ü"/>
            </a:pPr>
            <a:r>
              <a:rPr lang="pl-PL" sz="1500" dirty="0"/>
              <a:t>uczucie mrowienia w opuszkach palców dłoni i stóp</a:t>
            </a:r>
          </a:p>
          <a:p>
            <a:pPr marL="411480" lvl="1" indent="0">
              <a:buNone/>
            </a:pPr>
            <a:endParaRPr lang="pl-PL" sz="2000" dirty="0"/>
          </a:p>
          <a:p>
            <a:r>
              <a:rPr lang="pl-PL" sz="2000" dirty="0"/>
              <a:t> Choroby przewlekłe:</a:t>
            </a:r>
          </a:p>
          <a:p>
            <a:pPr marL="582930" lvl="1" indent="-171450">
              <a:buFont typeface="Wingdings" pitchFamily="2" charset="2"/>
              <a:buChar char="Ø"/>
            </a:pPr>
            <a:r>
              <a:rPr lang="pl-PL" sz="1200" dirty="0"/>
              <a:t>       </a:t>
            </a:r>
            <a:r>
              <a:rPr lang="pl-PL" sz="1600" dirty="0"/>
              <a:t>Nadciśnienie tętnicze</a:t>
            </a:r>
          </a:p>
          <a:p>
            <a:pPr marL="582930" lvl="1" indent="-171450">
              <a:buFont typeface="Wingdings" pitchFamily="2" charset="2"/>
              <a:buChar char="Ø"/>
            </a:pPr>
            <a:r>
              <a:rPr lang="pl-PL" sz="1600" dirty="0"/>
              <a:t>     </a:t>
            </a:r>
            <a:r>
              <a:rPr lang="pl-PL" sz="1600" dirty="0" err="1"/>
              <a:t>Dyslipidemia</a:t>
            </a:r>
            <a:endParaRPr lang="pl-PL" sz="1600" dirty="0"/>
          </a:p>
          <a:p>
            <a:pPr marL="582930" lvl="1" indent="-171450">
              <a:buFont typeface="Wingdings" pitchFamily="2" charset="2"/>
              <a:buChar char="Ø"/>
            </a:pPr>
            <a:r>
              <a:rPr lang="pl-PL" sz="1600" dirty="0"/>
              <a:t>      Wole guzowate obojętne</a:t>
            </a:r>
          </a:p>
          <a:p>
            <a:pPr marL="582930" lvl="1" indent="-171450">
              <a:buFont typeface="Wingdings" pitchFamily="2" charset="2"/>
              <a:buChar char="Ø"/>
            </a:pPr>
            <a:r>
              <a:rPr lang="pl-PL" sz="1600" dirty="0"/>
              <a:t>      Choroba zwyrodnieniowa kręgosłupa </a:t>
            </a:r>
          </a:p>
          <a:p>
            <a:pPr marL="118872" indent="0">
              <a:buNone/>
            </a:pPr>
            <a:r>
              <a:rPr lang="pl-PL" sz="2000" dirty="0"/>
              <a:t>    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880320" y="260648"/>
            <a:ext cx="6536904" cy="1143000"/>
          </a:xfrm>
          <a:prstGeom prst="rect">
            <a:avLst/>
          </a:prstGeom>
        </p:spPr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600" dirty="0"/>
              <a:t>Pani Krystyna lat 66</a:t>
            </a:r>
          </a:p>
          <a:p>
            <a:r>
              <a:rPr lang="pl-PL" sz="3600" dirty="0"/>
              <a:t>                              - </a:t>
            </a:r>
            <a:r>
              <a:rPr lang="pl-PL" sz="2000" dirty="0"/>
              <a:t>wywiad i badanie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332656"/>
            <a:ext cx="26277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Styczeń 2021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644008" y="4361036"/>
            <a:ext cx="43924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Badanie przedmiotowe:</a:t>
            </a:r>
          </a:p>
          <a:p>
            <a:r>
              <a:rPr lang="pl-PL" dirty="0"/>
              <a:t>Waga 89 kg Wzrost 150 cm BMI 39,59 kg/m2</a:t>
            </a:r>
          </a:p>
          <a:p>
            <a:r>
              <a:rPr lang="pl-PL" dirty="0"/>
              <a:t>RR 120/80 </a:t>
            </a:r>
            <a:r>
              <a:rPr lang="pl-PL" dirty="0" err="1"/>
              <a:t>mmHg</a:t>
            </a:r>
            <a:r>
              <a:rPr lang="pl-PL" dirty="0"/>
              <a:t> HR 67/min</a:t>
            </a:r>
          </a:p>
          <a:p>
            <a:endParaRPr lang="pl-PL" dirty="0"/>
          </a:p>
          <a:p>
            <a:pPr marL="285750" indent="-285750">
              <a:buFont typeface="Wingdings" pitchFamily="2" charset="2"/>
              <a:buChar char="ü"/>
            </a:pPr>
            <a:r>
              <a:rPr lang="pl-PL" sz="1600" dirty="0"/>
              <a:t>Otyłość brzuszna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600" dirty="0"/>
              <a:t>Grzybica paznokci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600" dirty="0"/>
              <a:t>Symetrycznie osłabione odruchy ścięgniste kolanowe</a:t>
            </a:r>
          </a:p>
        </p:txBody>
      </p:sp>
    </p:spTree>
    <p:extLst>
      <p:ext uri="{BB962C8B-B14F-4D97-AF65-F5344CB8AC3E}">
        <p14:creationId xmlns:p14="http://schemas.microsoft.com/office/powerpoint/2010/main" val="3783482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55448"/>
            <a:ext cx="5987008" cy="1252728"/>
          </a:xfrm>
        </p:spPr>
        <p:txBody>
          <a:bodyPr>
            <a:normAutofit/>
          </a:bodyPr>
          <a:lstStyle/>
          <a:p>
            <a:r>
              <a:rPr lang="pl-PL" sz="3600" dirty="0"/>
              <a:t>Badania dodatkowe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5306" y="1556792"/>
            <a:ext cx="8229600" cy="4625609"/>
          </a:xfrm>
        </p:spPr>
        <p:txBody>
          <a:bodyPr>
            <a:normAutofit/>
          </a:bodyPr>
          <a:lstStyle/>
          <a:p>
            <a:r>
              <a:rPr lang="pl-PL" sz="1800" dirty="0"/>
              <a:t>Kreatynina 0,82 mg/dl </a:t>
            </a:r>
          </a:p>
          <a:p>
            <a:r>
              <a:rPr lang="pl-PL" sz="1800" dirty="0" err="1"/>
              <a:t>eGFR</a:t>
            </a:r>
            <a:r>
              <a:rPr lang="pl-PL" sz="1800" dirty="0"/>
              <a:t> 90 ml/min/1,73m</a:t>
            </a:r>
            <a:r>
              <a:rPr lang="pl-PL" sz="1800" baseline="30000" dirty="0"/>
              <a:t>2</a:t>
            </a:r>
            <a:r>
              <a:rPr lang="pl-PL" sz="1800" dirty="0"/>
              <a:t> </a:t>
            </a:r>
          </a:p>
          <a:p>
            <a:r>
              <a:rPr lang="pl-PL" sz="1800" dirty="0"/>
              <a:t>TSH 1,6  </a:t>
            </a:r>
            <a:r>
              <a:rPr lang="el-GR" sz="1800" dirty="0"/>
              <a:t>μ</a:t>
            </a:r>
            <a:r>
              <a:rPr lang="pl-PL" sz="1800" dirty="0"/>
              <a:t>IU/</a:t>
            </a:r>
            <a:r>
              <a:rPr lang="pl-PL" sz="1800" dirty="0" err="1"/>
              <a:t>mL</a:t>
            </a:r>
            <a:endParaRPr lang="pl-PL" sz="1800" dirty="0"/>
          </a:p>
          <a:p>
            <a:r>
              <a:rPr lang="pl-PL" sz="1800" dirty="0"/>
              <a:t>HBA1C% 12%</a:t>
            </a:r>
          </a:p>
          <a:p>
            <a:r>
              <a:rPr lang="pl-PL" sz="1800" b="1" dirty="0">
                <a:solidFill>
                  <a:srgbClr val="C00000"/>
                </a:solidFill>
              </a:rPr>
              <a:t>C-peptyd 5,45 </a:t>
            </a:r>
            <a:r>
              <a:rPr lang="pl-PL" sz="1800" b="1" dirty="0" err="1">
                <a:solidFill>
                  <a:srgbClr val="C00000"/>
                </a:solidFill>
              </a:rPr>
              <a:t>ng</a:t>
            </a:r>
            <a:r>
              <a:rPr lang="pl-PL" sz="1800" b="1" dirty="0">
                <a:solidFill>
                  <a:srgbClr val="C00000"/>
                </a:solidFill>
              </a:rPr>
              <a:t>/</a:t>
            </a:r>
            <a:r>
              <a:rPr lang="pl-PL" sz="1800" b="1" dirty="0" err="1">
                <a:solidFill>
                  <a:srgbClr val="C00000"/>
                </a:solidFill>
              </a:rPr>
              <a:t>mL</a:t>
            </a:r>
            <a:endParaRPr lang="pl-PL" sz="1800" b="1" dirty="0">
              <a:solidFill>
                <a:srgbClr val="C00000"/>
              </a:solidFill>
            </a:endParaRPr>
          </a:p>
          <a:p>
            <a:r>
              <a:rPr lang="pl-PL" sz="1800" dirty="0">
                <a:solidFill>
                  <a:schemeClr val="bg2">
                    <a:lumMod val="25000"/>
                  </a:schemeClr>
                </a:solidFill>
              </a:rPr>
              <a:t>BOM – bez nieprawidłowości z wyjątkiem obecności glukozy w moczu </a:t>
            </a:r>
          </a:p>
          <a:p>
            <a:pPr marL="118872" indent="0">
              <a:buNone/>
            </a:pPr>
            <a:endParaRPr lang="pl-PL" sz="2000" b="1" dirty="0">
              <a:solidFill>
                <a:srgbClr val="C00000"/>
              </a:solidFill>
            </a:endParaRPr>
          </a:p>
          <a:p>
            <a:r>
              <a:rPr lang="pl-PL" sz="2000" b="1" u="sng" dirty="0">
                <a:solidFill>
                  <a:schemeClr val="bg2">
                    <a:lumMod val="25000"/>
                  </a:schemeClr>
                </a:solidFill>
              </a:rPr>
              <a:t>Farmakoterapia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0" y="332656"/>
            <a:ext cx="26277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Styczeń 2021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155827"/>
              </p:ext>
            </p:extLst>
          </p:nvPr>
        </p:nvGraphicFramePr>
        <p:xfrm>
          <a:off x="4860033" y="1700808"/>
          <a:ext cx="338437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pl-PL" sz="1400" b="1" dirty="0"/>
                        <a:t>Cholesterol</a:t>
                      </a:r>
                      <a:r>
                        <a:rPr lang="pl-PL" sz="1400" b="1" baseline="0" dirty="0"/>
                        <a:t>  </a:t>
                      </a:r>
                      <a:r>
                        <a:rPr lang="pl-PL" sz="1400" b="1" dirty="0"/>
                        <a:t>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126 </a:t>
                      </a:r>
                      <a:r>
                        <a:rPr lang="pl-PL" sz="1100" b="1" dirty="0"/>
                        <a:t>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3,262 </a:t>
                      </a:r>
                      <a:r>
                        <a:rPr lang="pl-PL" sz="1100" b="1" dirty="0" err="1"/>
                        <a:t>mmol</a:t>
                      </a:r>
                      <a:r>
                        <a:rPr lang="pl-PL" sz="1100" b="1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b="1" dirty="0"/>
                        <a:t>TGL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117 </a:t>
                      </a:r>
                      <a:r>
                        <a:rPr lang="pl-PL" sz="1100" b="1" dirty="0"/>
                        <a:t>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1,34</a:t>
                      </a:r>
                      <a:r>
                        <a:rPr lang="pl-PL" sz="1200" b="1" baseline="0" dirty="0"/>
                        <a:t>  </a:t>
                      </a:r>
                      <a:r>
                        <a:rPr lang="pl-PL" sz="1100" b="1" dirty="0" err="1"/>
                        <a:t>mmol</a:t>
                      </a:r>
                      <a:r>
                        <a:rPr lang="pl-PL" sz="1100" b="1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b="1" dirty="0"/>
                        <a:t>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40 </a:t>
                      </a:r>
                      <a:r>
                        <a:rPr lang="pl-PL" sz="1100" b="1" dirty="0"/>
                        <a:t>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1,04 </a:t>
                      </a:r>
                      <a:r>
                        <a:rPr lang="pl-PL" sz="1100" b="1" dirty="0" err="1"/>
                        <a:t>mmol</a:t>
                      </a:r>
                      <a:r>
                        <a:rPr lang="pl-PL" sz="1100" b="1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pl-PL" sz="1400" b="1" dirty="0"/>
                        <a:t>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62 </a:t>
                      </a:r>
                      <a:r>
                        <a:rPr lang="pl-PL" sz="1100" b="1" dirty="0"/>
                        <a:t>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1,61</a:t>
                      </a:r>
                      <a:r>
                        <a:rPr lang="pl-PL" sz="1100" b="1" dirty="0"/>
                        <a:t> </a:t>
                      </a:r>
                      <a:r>
                        <a:rPr lang="pl-PL" sz="1100" b="1" dirty="0" err="1"/>
                        <a:t>mmol</a:t>
                      </a:r>
                      <a:r>
                        <a:rPr lang="pl-PL" sz="1100" b="1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Łącznik prostoliniowy 6"/>
          <p:cNvCxnSpPr/>
          <p:nvPr/>
        </p:nvCxnSpPr>
        <p:spPr>
          <a:xfrm>
            <a:off x="-9236" y="3408218"/>
            <a:ext cx="9153236" cy="2078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-108520" y="3501008"/>
            <a:ext cx="9289032" cy="2078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59130"/>
              </p:ext>
            </p:extLst>
          </p:nvPr>
        </p:nvGraphicFramePr>
        <p:xfrm>
          <a:off x="462924" y="4149080"/>
          <a:ext cx="8208915" cy="240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987">
                <a:tc>
                  <a:txBody>
                    <a:bodyPr/>
                    <a:lstStyle/>
                    <a:p>
                      <a:r>
                        <a:rPr lang="pl-PL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do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568">
                <a:tc>
                  <a:txBody>
                    <a:bodyPr/>
                    <a:lstStyle/>
                    <a:p>
                      <a:r>
                        <a:rPr lang="pl-PL" sz="1600" b="1" dirty="0"/>
                        <a:t>Leki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err="1"/>
                        <a:t>Metformina</a:t>
                      </a:r>
                      <a:r>
                        <a:rPr lang="pl-PL" sz="1200" dirty="0"/>
                        <a:t> 3x1g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err="1"/>
                        <a:t>Metformina</a:t>
                      </a:r>
                      <a:r>
                        <a:rPr lang="pl-PL" sz="1200" dirty="0"/>
                        <a:t> 3x1g</a:t>
                      </a:r>
                    </a:p>
                    <a:p>
                      <a:r>
                        <a:rPr lang="pl-PL" sz="1200" dirty="0" err="1"/>
                        <a:t>Gliklazyd</a:t>
                      </a:r>
                      <a:r>
                        <a:rPr lang="pl-PL" sz="1200" baseline="0" dirty="0"/>
                        <a:t> 120 mg</a:t>
                      </a:r>
                    </a:p>
                    <a:p>
                      <a:r>
                        <a:rPr lang="pl-PL" sz="1200" baseline="0" dirty="0" err="1"/>
                        <a:t>Linagliptyna</a:t>
                      </a:r>
                      <a:r>
                        <a:rPr lang="pl-PL" sz="1200" baseline="0" dirty="0"/>
                        <a:t> 5 mg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err="1"/>
                        <a:t>Metformina</a:t>
                      </a:r>
                      <a:r>
                        <a:rPr lang="pl-PL" sz="1200" dirty="0"/>
                        <a:t> 3x1g</a:t>
                      </a:r>
                    </a:p>
                    <a:p>
                      <a:r>
                        <a:rPr lang="pl-PL" sz="1200" dirty="0" err="1"/>
                        <a:t>Gliklazyd</a:t>
                      </a:r>
                      <a:r>
                        <a:rPr lang="pl-PL" sz="1200" baseline="0" dirty="0"/>
                        <a:t> 120 mg</a:t>
                      </a:r>
                    </a:p>
                    <a:p>
                      <a:r>
                        <a:rPr lang="pl-PL" sz="1200" baseline="0" dirty="0" err="1"/>
                        <a:t>Empagliflozyna</a:t>
                      </a:r>
                      <a:r>
                        <a:rPr lang="pl-PL" sz="1200" baseline="0" dirty="0"/>
                        <a:t> 10mg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err="1"/>
                        <a:t>Metformina</a:t>
                      </a:r>
                      <a:r>
                        <a:rPr lang="pl-PL" sz="1200" dirty="0"/>
                        <a:t> 3x1g</a:t>
                      </a:r>
                    </a:p>
                    <a:p>
                      <a:r>
                        <a:rPr lang="pl-PL" sz="1200" dirty="0" err="1"/>
                        <a:t>Gliklazyd</a:t>
                      </a:r>
                      <a:r>
                        <a:rPr lang="pl-PL" sz="1200" baseline="0" dirty="0"/>
                        <a:t> 120 mg</a:t>
                      </a:r>
                    </a:p>
                    <a:p>
                      <a:r>
                        <a:rPr lang="pl-PL" sz="1200" baseline="0" dirty="0" err="1"/>
                        <a:t>Empagliflozyna</a:t>
                      </a:r>
                      <a:r>
                        <a:rPr lang="pl-PL" sz="1200" baseline="0" dirty="0"/>
                        <a:t> 10mg</a:t>
                      </a:r>
                    </a:p>
                    <a:p>
                      <a:r>
                        <a:rPr lang="pl-PL" sz="1200" baseline="0" dirty="0"/>
                        <a:t>Insulina </a:t>
                      </a:r>
                      <a:r>
                        <a:rPr lang="pl-PL" sz="1200" baseline="0" dirty="0" err="1"/>
                        <a:t>izofanowa</a:t>
                      </a:r>
                      <a:r>
                        <a:rPr lang="pl-PL" sz="1200" baseline="0" dirty="0"/>
                        <a:t> 16 j</a:t>
                      </a:r>
                    </a:p>
                    <a:p>
                      <a:endParaRPr lang="pl-PL" sz="1200" baseline="0" dirty="0"/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018">
                <a:tc>
                  <a:txBody>
                    <a:bodyPr/>
                    <a:lstStyle/>
                    <a:p>
                      <a:r>
                        <a:rPr lang="pl-PL" sz="1600" b="1" dirty="0"/>
                        <a:t>HBA1C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HBA1C</a:t>
                      </a:r>
                      <a:r>
                        <a:rPr lang="pl-PL" baseline="0" dirty="0"/>
                        <a:t> -10%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HBA1C</a:t>
                      </a:r>
                      <a:r>
                        <a:rPr lang="pl-PL" baseline="0" dirty="0"/>
                        <a:t> -9%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HbA1c-12%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HBA1C-14%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0399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257216"/>
              </p:ext>
            </p:extLst>
          </p:nvPr>
        </p:nvGraphicFramePr>
        <p:xfrm>
          <a:off x="467544" y="2420888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godz.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15:30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17:30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21:00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24:00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3:30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6:30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0" y="332656"/>
            <a:ext cx="26277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Styczeń 2021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072814"/>
              </p:ext>
            </p:extLst>
          </p:nvPr>
        </p:nvGraphicFramePr>
        <p:xfrm>
          <a:off x="395536" y="3919354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godz.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15:30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17:30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21:00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24:00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3:30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6:30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395536" y="1484784"/>
            <a:ext cx="25922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Profil glikemii 08.01.2021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900" dirty="0" err="1"/>
              <a:t>Metformina</a:t>
            </a:r>
            <a:r>
              <a:rPr lang="pl-PL" sz="900" dirty="0"/>
              <a:t> 3x1g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900" dirty="0" err="1"/>
              <a:t>Gliklazyd</a:t>
            </a:r>
            <a:r>
              <a:rPr lang="pl-PL" sz="900" dirty="0"/>
              <a:t> 120 mg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900" dirty="0" err="1"/>
              <a:t>Empagliflozyna</a:t>
            </a:r>
            <a:r>
              <a:rPr lang="pl-PL" sz="900" dirty="0"/>
              <a:t> 10mg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900" dirty="0"/>
              <a:t>Insulina </a:t>
            </a:r>
            <a:r>
              <a:rPr lang="pl-PL" sz="900" dirty="0" err="1"/>
              <a:t>izofanowa</a:t>
            </a:r>
            <a:r>
              <a:rPr lang="pl-PL" sz="900" dirty="0"/>
              <a:t> 16 j</a:t>
            </a:r>
          </a:p>
          <a:p>
            <a:endParaRPr lang="pl-PL" sz="1400" b="1" dirty="0"/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95536" y="3212976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Profil glikemii 13.01.2021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900" dirty="0" err="1"/>
              <a:t>Metformina</a:t>
            </a:r>
            <a:r>
              <a:rPr lang="pl-PL" sz="900" dirty="0"/>
              <a:t> 3x1g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900" dirty="0" err="1"/>
              <a:t>Dulaglutyd</a:t>
            </a:r>
            <a:r>
              <a:rPr lang="pl-PL" sz="900" dirty="0"/>
              <a:t> 1,5 mg 1x tydzień</a:t>
            </a:r>
          </a:p>
          <a:p>
            <a:endParaRPr lang="pl-PL" sz="1400" b="1" dirty="0"/>
          </a:p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627784" y="4725144"/>
            <a:ext cx="6012897" cy="18774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>
                <a:solidFill>
                  <a:srgbClr val="C00000"/>
                </a:solidFill>
              </a:rPr>
              <a:t>Ważna edukacja !</a:t>
            </a:r>
          </a:p>
          <a:p>
            <a:r>
              <a:rPr lang="pl-PL" sz="1400" dirty="0"/>
              <a:t>Pacjentka mimo, że jest na emeryturze pracuje w godz. 8-20:00 w rejestracji przychodni.</a:t>
            </a:r>
          </a:p>
          <a:p>
            <a:r>
              <a:rPr lang="pl-PL" sz="1400" dirty="0"/>
              <a:t>Posiłki: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/>
              <a:t>I mały posiłek zjada o godz. 6:00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/>
              <a:t>II posiłek – kanapka o 13:00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/>
              <a:t>Główny, dwudaniowy posiłek – 19-20:00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/>
              <a:t>Liczne drobne przekąski</a:t>
            </a:r>
          </a:p>
        </p:txBody>
      </p:sp>
    </p:spTree>
    <p:extLst>
      <p:ext uri="{BB962C8B-B14F-4D97-AF65-F5344CB8AC3E}">
        <p14:creationId xmlns:p14="http://schemas.microsoft.com/office/powerpoint/2010/main" val="20995247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155448"/>
            <a:ext cx="5915000" cy="1252728"/>
          </a:xfrm>
        </p:spPr>
        <p:txBody>
          <a:bodyPr>
            <a:normAutofit/>
          </a:bodyPr>
          <a:lstStyle/>
          <a:p>
            <a:r>
              <a:rPr lang="pl-PL" sz="3600" dirty="0"/>
              <a:t>Wizyta w Poradni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Pacjentka pozostaje na leczeniu analogiem GLP-1 i </a:t>
            </a:r>
            <a:r>
              <a:rPr lang="pl-PL" sz="2000" dirty="0" err="1"/>
              <a:t>metforminą</a:t>
            </a:r>
            <a:endParaRPr lang="pl-PL" sz="2000" dirty="0"/>
          </a:p>
          <a:p>
            <a:r>
              <a:rPr lang="pl-PL" sz="2000" dirty="0"/>
              <a:t>Pacjentka bez napadów głodu, nie podjada</a:t>
            </a:r>
          </a:p>
          <a:p>
            <a:r>
              <a:rPr lang="pl-PL" sz="2000" dirty="0"/>
              <a:t>Kontrolna HbA1C 8,5%</a:t>
            </a:r>
          </a:p>
          <a:p>
            <a:r>
              <a:rPr lang="pl-PL" sz="2000" dirty="0"/>
              <a:t>Poranne glikemie </a:t>
            </a:r>
            <a:r>
              <a:rPr lang="pl-PL" sz="2000" dirty="0">
                <a:solidFill>
                  <a:srgbClr val="C00000"/>
                </a:solidFill>
              </a:rPr>
              <a:t>140 mg/dl, </a:t>
            </a:r>
            <a:r>
              <a:rPr lang="pl-PL" sz="2000" dirty="0"/>
              <a:t>po posiłku </a:t>
            </a:r>
            <a:r>
              <a:rPr lang="pl-PL" sz="2000" dirty="0">
                <a:solidFill>
                  <a:srgbClr val="C00000"/>
                </a:solidFill>
              </a:rPr>
              <a:t>do 160 mg/dl</a:t>
            </a:r>
          </a:p>
          <a:p>
            <a:r>
              <a:rPr lang="pl-PL" sz="2000" dirty="0"/>
              <a:t>Redukcja masy ciała o 9 kg do marca 2021, od marca stabilizacja wagi BMI 35,56 kg/m2</a:t>
            </a:r>
          </a:p>
          <a:p>
            <a:endParaRPr lang="pl-PL" sz="2000" dirty="0"/>
          </a:p>
          <a:p>
            <a:endParaRPr lang="pl-PL" sz="2000" dirty="0"/>
          </a:p>
          <a:p>
            <a:pPr marL="118872" indent="0">
              <a:buNone/>
            </a:pPr>
            <a:r>
              <a:rPr lang="pl-PL" sz="2000" b="1" u="sng" dirty="0">
                <a:solidFill>
                  <a:srgbClr val="C00000"/>
                </a:solidFill>
              </a:rPr>
              <a:t>Zalecenia: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/>
              <a:t>zamiana </a:t>
            </a:r>
            <a:r>
              <a:rPr lang="pl-PL" sz="2000" dirty="0" err="1"/>
              <a:t>dulaglutydu</a:t>
            </a:r>
            <a:r>
              <a:rPr lang="pl-PL" sz="2000" dirty="0"/>
              <a:t> na </a:t>
            </a:r>
            <a:r>
              <a:rPr lang="pl-PL" sz="2000" dirty="0" err="1"/>
              <a:t>semaglutyd</a:t>
            </a:r>
            <a:r>
              <a:rPr lang="pl-PL" sz="2000" dirty="0"/>
              <a:t>  - dawkowanie standardowe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/>
              <a:t>kontynuacja leczenia </a:t>
            </a:r>
            <a:r>
              <a:rPr lang="pl-PL" sz="2000" dirty="0" err="1"/>
              <a:t>metforminą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0" y="332656"/>
            <a:ext cx="26277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Kwiecień 2021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-9236" y="3912274"/>
            <a:ext cx="9153236" cy="2078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-9236" y="4056290"/>
            <a:ext cx="9153236" cy="2078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891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3D0085-FA24-4D3E-89C8-D958328A2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97110"/>
            <a:ext cx="7132940" cy="1172497"/>
          </a:xfrm>
        </p:spPr>
        <p:txBody>
          <a:bodyPr/>
          <a:lstStyle/>
          <a:p>
            <a:pPr algn="ctr"/>
            <a:r>
              <a:rPr lang="pl-PL" sz="1800" dirty="0"/>
              <a:t>Zmiana terapii na </a:t>
            </a:r>
            <a:r>
              <a:rPr lang="pl-PL" sz="1800" dirty="0" err="1"/>
              <a:t>Semaglutyd</a:t>
            </a:r>
            <a:r>
              <a:rPr lang="pl-PL" sz="1800" dirty="0"/>
              <a:t> z innego analogu GLP-1 </a:t>
            </a:r>
            <a:br>
              <a:rPr lang="pl-PL" sz="1800" dirty="0"/>
            </a:br>
            <a:r>
              <a:rPr lang="pl-PL" sz="1800" dirty="0"/>
              <a:t>w warunkach codziennej praktyki lekarskiej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4DBFD5-34A6-41BD-A32B-1CC8EF3A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EXPERT – BADANIE RWE </a:t>
            </a:r>
            <a:endParaRPr lang="en-GB" dirty="0"/>
          </a:p>
        </p:txBody>
      </p:sp>
      <p:sp>
        <p:nvSpPr>
          <p:cNvPr id="4" name="Prostokąt 3"/>
          <p:cNvSpPr/>
          <p:nvPr/>
        </p:nvSpPr>
        <p:spPr>
          <a:xfrm>
            <a:off x="7452320" y="5589240"/>
            <a:ext cx="158417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705649"/>
      </p:ext>
    </p:extLst>
  </p:cSld>
  <p:clrMapOvr>
    <a:masterClrMapping/>
  </p:clrMapOvr>
  <p:transition spd="slow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D04F39-3901-4054-9B67-9DFA17326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19" y="158475"/>
            <a:ext cx="8335962" cy="912284"/>
          </a:xfrm>
        </p:spPr>
        <p:txBody>
          <a:bodyPr>
            <a:normAutofit/>
          </a:bodyPr>
          <a:lstStyle/>
          <a:p>
            <a:r>
              <a:rPr lang="pl-PL" sz="2400" dirty="0"/>
              <a:t>Zmiana terapii na </a:t>
            </a:r>
            <a:r>
              <a:rPr lang="pl-PL" sz="2400" dirty="0" err="1"/>
              <a:t>semaglutyd</a:t>
            </a:r>
            <a:r>
              <a:rPr lang="pl-PL" sz="2400" dirty="0"/>
              <a:t> z innego analogu GLP-1, pozwoliła znacząco zredukować HbA</a:t>
            </a:r>
            <a:r>
              <a:rPr lang="pl-PL" sz="2400" baseline="-25000" dirty="0"/>
              <a:t>1c</a:t>
            </a:r>
            <a:endParaRPr lang="pl-PL" dirty="0"/>
          </a:p>
        </p:txBody>
      </p:sp>
      <p:grpSp>
        <p:nvGrpSpPr>
          <p:cNvPr id="15" name="Grupa 171">
            <a:extLst>
              <a:ext uri="{FF2B5EF4-FFF2-40B4-BE49-F238E27FC236}">
                <a16:creationId xmlns:a16="http://schemas.microsoft.com/office/drawing/2014/main" id="{F92EDC47-5215-48F2-A079-D469FC6156D5}"/>
              </a:ext>
            </a:extLst>
          </p:cNvPr>
          <p:cNvGrpSpPr>
            <a:grpSpLocks/>
          </p:cNvGrpSpPr>
          <p:nvPr/>
        </p:nvGrpSpPr>
        <p:grpSpPr bwMode="auto">
          <a:xfrm>
            <a:off x="1146429" y="1520808"/>
            <a:ext cx="5937242" cy="4676110"/>
            <a:chOff x="1128984" y="309584"/>
            <a:chExt cx="8730730" cy="537334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38BD10F6-1B91-44ED-BA03-872722DA8193}"/>
                </a:ext>
              </a:extLst>
            </p:cNvPr>
            <p:cNvSpPr/>
            <p:nvPr/>
          </p:nvSpPr>
          <p:spPr>
            <a:xfrm>
              <a:off x="2732423" y="1156001"/>
              <a:ext cx="876320" cy="9144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DA0812"/>
                </a:solidFill>
                <a:effectLst/>
                <a:uLnTx/>
                <a:uFillTx/>
                <a:latin typeface="Verdana Bold"/>
                <a:ea typeface="+mn-ea"/>
                <a:cs typeface="+mn-cs"/>
              </a:endParaRP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D40A45D6-35F5-43C7-9090-B3D4B75F9FB1}"/>
                </a:ext>
              </a:extLst>
            </p:cNvPr>
            <p:cNvSpPr/>
            <p:nvPr/>
          </p:nvSpPr>
          <p:spPr>
            <a:xfrm>
              <a:off x="5045463" y="1159176"/>
              <a:ext cx="874733" cy="13446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DA0812"/>
                </a:solidFill>
                <a:effectLst/>
                <a:uLnTx/>
                <a:uFillTx/>
                <a:latin typeface="Verdana Bold"/>
                <a:ea typeface="+mn-ea"/>
                <a:cs typeface="+mn-cs"/>
              </a:endParaRPr>
            </a:p>
          </p:txBody>
        </p:sp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D492C1F4-6FA3-4A0E-BBB6-F851634C79E2}"/>
                </a:ext>
              </a:extLst>
            </p:cNvPr>
            <p:cNvSpPr/>
            <p:nvPr/>
          </p:nvSpPr>
          <p:spPr>
            <a:xfrm>
              <a:off x="7387078" y="1159176"/>
              <a:ext cx="874732" cy="2768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 Bold"/>
                <a:ea typeface="+mn-ea"/>
                <a:cs typeface="+mn-cs"/>
              </a:endParaRPr>
            </a:p>
          </p:txBody>
        </p:sp>
        <p:grpSp>
          <p:nvGrpSpPr>
            <p:cNvPr id="16" name="Grupa 97">
              <a:extLst>
                <a:ext uri="{FF2B5EF4-FFF2-40B4-BE49-F238E27FC236}">
                  <a16:creationId xmlns:a16="http://schemas.microsoft.com/office/drawing/2014/main" id="{C62ED954-69D4-4620-9221-FB3071A29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0373" y="771805"/>
              <a:ext cx="8069341" cy="4911120"/>
              <a:chOff x="1790373" y="771805"/>
              <a:chExt cx="8069341" cy="4911120"/>
            </a:xfrm>
          </p:grpSpPr>
          <p:cxnSp>
            <p:nvCxnSpPr>
              <p:cNvPr id="66" name="Łącznik prosty 65">
                <a:extLst>
                  <a:ext uri="{FF2B5EF4-FFF2-40B4-BE49-F238E27FC236}">
                    <a16:creationId xmlns:a16="http://schemas.microsoft.com/office/drawing/2014/main" id="{3E4D091A-4094-45AF-B9D9-9BF35ECF1DA9}"/>
                  </a:ext>
                </a:extLst>
              </p:cNvPr>
              <p:cNvCxnSpPr/>
              <p:nvPr/>
            </p:nvCxnSpPr>
            <p:spPr>
              <a:xfrm>
                <a:off x="2313314" y="1140125"/>
                <a:ext cx="0" cy="45182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Łącznik prosty 67">
                <a:extLst>
                  <a:ext uri="{FF2B5EF4-FFF2-40B4-BE49-F238E27FC236}">
                    <a16:creationId xmlns:a16="http://schemas.microsoft.com/office/drawing/2014/main" id="{F9361DFE-CCCB-4217-9B82-A7B1F4FA41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37112" y="1148156"/>
                <a:ext cx="7536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>
                <a:extLst>
                  <a:ext uri="{FF2B5EF4-FFF2-40B4-BE49-F238E27FC236}">
                    <a16:creationId xmlns:a16="http://schemas.microsoft.com/office/drawing/2014/main" id="{9ED54EF2-566C-4825-84F9-7E2FB5469E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9812" y="1808500"/>
                <a:ext cx="84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y 69">
                <a:extLst>
                  <a:ext uri="{FF2B5EF4-FFF2-40B4-BE49-F238E27FC236}">
                    <a16:creationId xmlns:a16="http://schemas.microsoft.com/office/drawing/2014/main" id="{E4227B73-16CF-4602-8824-7C29342BE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9812" y="2446711"/>
                <a:ext cx="84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>
                <a:extLst>
                  <a:ext uri="{FF2B5EF4-FFF2-40B4-BE49-F238E27FC236}">
                    <a16:creationId xmlns:a16="http://schemas.microsoft.com/office/drawing/2014/main" id="{FE75FD53-E17D-4A0C-9128-CA458B3BF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9812" y="3078571"/>
                <a:ext cx="84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Łącznik prosty 71">
                <a:extLst>
                  <a:ext uri="{FF2B5EF4-FFF2-40B4-BE49-F238E27FC236}">
                    <a16:creationId xmlns:a16="http://schemas.microsoft.com/office/drawing/2014/main" id="{DD54B05A-AE1A-477E-AC8A-CE33AEC527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9812" y="3721543"/>
                <a:ext cx="84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Łącznik prosty 72">
                <a:extLst>
                  <a:ext uri="{FF2B5EF4-FFF2-40B4-BE49-F238E27FC236}">
                    <a16:creationId xmlns:a16="http://schemas.microsoft.com/office/drawing/2014/main" id="{7647D30C-CE27-4415-8365-9C36C3C899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9812" y="4353403"/>
                <a:ext cx="84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Łącznik prosty 73">
                <a:extLst>
                  <a:ext uri="{FF2B5EF4-FFF2-40B4-BE49-F238E27FC236}">
                    <a16:creationId xmlns:a16="http://schemas.microsoft.com/office/drawing/2014/main" id="{C9FB42B3-F7E1-4363-8DC2-4D115BCD8C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9812" y="5009078"/>
                <a:ext cx="84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Łącznik prosty 74">
                <a:extLst>
                  <a:ext uri="{FF2B5EF4-FFF2-40B4-BE49-F238E27FC236}">
                    <a16:creationId xmlns:a16="http://schemas.microsoft.com/office/drawing/2014/main" id="{322D69E8-3CBE-4D65-A01B-E583693074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9812" y="5656814"/>
                <a:ext cx="84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pole tekstowe 30">
                <a:extLst>
                  <a:ext uri="{FF2B5EF4-FFF2-40B4-BE49-F238E27FC236}">
                    <a16:creationId xmlns:a16="http://schemas.microsoft.com/office/drawing/2014/main" id="{E04E003F-F07C-41DD-9D36-91ACBE2C19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7150" y="982541"/>
                <a:ext cx="103717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Verdana Bold"/>
                    <a:ea typeface="ＭＳ Ｐゴシック" charset="0"/>
                    <a:cs typeface="+mn-cs"/>
                  </a:rPr>
                  <a:t>0</a:t>
                </a:r>
              </a:p>
            </p:txBody>
          </p:sp>
          <p:sp>
            <p:nvSpPr>
              <p:cNvPr id="77" name="pole tekstowe 39">
                <a:extLst>
                  <a:ext uri="{FF2B5EF4-FFF2-40B4-BE49-F238E27FC236}">
                    <a16:creationId xmlns:a16="http://schemas.microsoft.com/office/drawing/2014/main" id="{9A463C6A-CCCB-4B05-A3F2-B3A9D67241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9447" y="1654014"/>
                <a:ext cx="322940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Verdana Bold"/>
                    <a:ea typeface="ＭＳ Ｐゴシック" charset="0"/>
                    <a:cs typeface="+mn-cs"/>
                  </a:rPr>
                  <a:t>-0.5</a:t>
                </a:r>
              </a:p>
            </p:txBody>
          </p:sp>
          <p:sp>
            <p:nvSpPr>
              <p:cNvPr id="78" name="pole tekstowe 41">
                <a:extLst>
                  <a:ext uri="{FF2B5EF4-FFF2-40B4-BE49-F238E27FC236}">
                    <a16:creationId xmlns:a16="http://schemas.microsoft.com/office/drawing/2014/main" id="{E368EA41-8718-43B3-8267-CC8FAEE1A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0373" y="2292189"/>
                <a:ext cx="322940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Verdana Bold"/>
                    <a:ea typeface="ＭＳ Ｐゴシック" charset="0"/>
                    <a:cs typeface="+mn-cs"/>
                  </a:rPr>
                  <a:t>-1.0</a:t>
                </a:r>
              </a:p>
            </p:txBody>
          </p:sp>
          <p:sp>
            <p:nvSpPr>
              <p:cNvPr id="79" name="pole tekstowe 43">
                <a:extLst>
                  <a:ext uri="{FF2B5EF4-FFF2-40B4-BE49-F238E27FC236}">
                    <a16:creationId xmlns:a16="http://schemas.microsoft.com/office/drawing/2014/main" id="{19A35E7F-85B5-421F-8430-9402078257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9447" y="2924649"/>
                <a:ext cx="322940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Verdana Bold"/>
                    <a:ea typeface="ＭＳ Ｐゴシック" charset="0"/>
                    <a:cs typeface="+mn-cs"/>
                  </a:rPr>
                  <a:t>-1.5</a:t>
                </a:r>
              </a:p>
            </p:txBody>
          </p:sp>
          <p:sp>
            <p:nvSpPr>
              <p:cNvPr id="80" name="pole tekstowe 45">
                <a:extLst>
                  <a:ext uri="{FF2B5EF4-FFF2-40B4-BE49-F238E27FC236}">
                    <a16:creationId xmlns:a16="http://schemas.microsoft.com/office/drawing/2014/main" id="{0E0B51BE-14AE-4420-9D0E-0CC6571633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1101" y="3566634"/>
                <a:ext cx="322940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Verdana Bold"/>
                    <a:ea typeface="ＭＳ Ｐゴシック" charset="0"/>
                    <a:cs typeface="+mn-cs"/>
                  </a:rPr>
                  <a:t>-2.0</a:t>
                </a:r>
              </a:p>
            </p:txBody>
          </p:sp>
          <p:sp>
            <p:nvSpPr>
              <p:cNvPr id="81" name="pole tekstowe 47">
                <a:extLst>
                  <a:ext uri="{FF2B5EF4-FFF2-40B4-BE49-F238E27FC236}">
                    <a16:creationId xmlns:a16="http://schemas.microsoft.com/office/drawing/2014/main" id="{701CD0A3-DF68-412B-A99C-7260C96987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1101" y="4199093"/>
                <a:ext cx="322940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Verdana Bold"/>
                    <a:ea typeface="ＭＳ Ｐゴシック" charset="0"/>
                    <a:cs typeface="+mn-cs"/>
                  </a:rPr>
                  <a:t>-2.5</a:t>
                </a:r>
              </a:p>
            </p:txBody>
          </p:sp>
          <p:sp>
            <p:nvSpPr>
              <p:cNvPr id="82" name="pole tekstowe 49">
                <a:extLst>
                  <a:ext uri="{FF2B5EF4-FFF2-40B4-BE49-F238E27FC236}">
                    <a16:creationId xmlns:a16="http://schemas.microsoft.com/office/drawing/2014/main" id="{2F6D4487-D4E0-4942-B2CC-A9F39F377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878" y="4850616"/>
                <a:ext cx="322940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Verdana Bold"/>
                    <a:ea typeface="ＭＳ Ｐゴシック" charset="0"/>
                    <a:cs typeface="+mn-cs"/>
                  </a:rPr>
                  <a:t>-3.0</a:t>
                </a:r>
              </a:p>
            </p:txBody>
          </p:sp>
          <p:sp>
            <p:nvSpPr>
              <p:cNvPr id="83" name="pole tekstowe 51">
                <a:extLst>
                  <a:ext uri="{FF2B5EF4-FFF2-40B4-BE49-F238E27FC236}">
                    <a16:creationId xmlns:a16="http://schemas.microsoft.com/office/drawing/2014/main" id="{819C1392-C1FA-432C-ADBB-E4A6E2D292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027" y="5479254"/>
                <a:ext cx="322940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Verdana Bold"/>
                    <a:ea typeface="ＭＳ Ｐゴシック" charset="0"/>
                    <a:cs typeface="+mn-cs"/>
                  </a:rPr>
                  <a:t>-3.5</a:t>
                </a:r>
              </a:p>
            </p:txBody>
          </p:sp>
          <p:sp>
            <p:nvSpPr>
              <p:cNvPr id="98" name="pole tekstowe 74">
                <a:extLst>
                  <a:ext uri="{FF2B5EF4-FFF2-40B4-BE49-F238E27FC236}">
                    <a16:creationId xmlns:a16="http://schemas.microsoft.com/office/drawing/2014/main" id="{77F43391-92DC-4EF9-B148-3CC5DFFCA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4958" y="774198"/>
                <a:ext cx="214508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Verdana Bold"/>
                    <a:ea typeface="ＭＳ Ｐゴシック" charset="0"/>
                    <a:cs typeface="+mn-cs"/>
                  </a:rPr>
                  <a:t>n=</a:t>
                </a:r>
              </a:p>
            </p:txBody>
          </p:sp>
          <p:sp>
            <p:nvSpPr>
              <p:cNvPr id="99" name="pole tekstowe 78">
                <a:extLst>
                  <a:ext uri="{FF2B5EF4-FFF2-40B4-BE49-F238E27FC236}">
                    <a16:creationId xmlns:a16="http://schemas.microsoft.com/office/drawing/2014/main" id="{28FE9BE0-867A-4F48-8A1E-5EAD57E22A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324" y="790631"/>
                <a:ext cx="875406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Verdana Bold"/>
                    <a:ea typeface="ＭＳ Ｐゴシック" charset="0"/>
                    <a:cs typeface="+mn-cs"/>
                  </a:rPr>
                  <a:t>365</a:t>
                </a:r>
              </a:p>
            </p:txBody>
          </p:sp>
          <p:sp>
            <p:nvSpPr>
              <p:cNvPr id="100" name="pole tekstowe 80">
                <a:extLst>
                  <a:ext uri="{FF2B5EF4-FFF2-40B4-BE49-F238E27FC236}">
                    <a16:creationId xmlns:a16="http://schemas.microsoft.com/office/drawing/2014/main" id="{2E816AA1-393C-417F-A668-5E40923C56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9466" y="789794"/>
                <a:ext cx="863017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Verdana Bold"/>
                    <a:ea typeface="ＭＳ Ｐゴシック" charset="0"/>
                    <a:cs typeface="+mn-cs"/>
                  </a:rPr>
                  <a:t>159</a:t>
                </a:r>
              </a:p>
            </p:txBody>
          </p:sp>
          <p:sp>
            <p:nvSpPr>
              <p:cNvPr id="101" name="pole tekstowe 82">
                <a:extLst>
                  <a:ext uri="{FF2B5EF4-FFF2-40B4-BE49-F238E27FC236}">
                    <a16:creationId xmlns:a16="http://schemas.microsoft.com/office/drawing/2014/main" id="{DD76EC8F-1538-4F03-B16A-56985EA87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5418" y="780494"/>
                <a:ext cx="863017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Verdana Bold"/>
                    <a:ea typeface="ＭＳ Ｐゴシック" charset="0"/>
                    <a:cs typeface="+mn-cs"/>
                  </a:rPr>
                  <a:t>251</a:t>
                </a:r>
              </a:p>
            </p:txBody>
          </p:sp>
          <p:sp>
            <p:nvSpPr>
              <p:cNvPr id="102" name="pole tekstowe 84">
                <a:extLst>
                  <a:ext uri="{FF2B5EF4-FFF2-40B4-BE49-F238E27FC236}">
                    <a16:creationId xmlns:a16="http://schemas.microsoft.com/office/drawing/2014/main" id="{BD2DE302-6678-4F7B-BDFF-69B17EB8DF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8347" y="791130"/>
                <a:ext cx="875406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Verdana Bold"/>
                    <a:ea typeface="ＭＳ Ｐゴシック" charset="0"/>
                    <a:cs typeface="+mn-cs"/>
                  </a:rPr>
                  <a:t>99</a:t>
                </a:r>
              </a:p>
            </p:txBody>
          </p:sp>
          <p:sp>
            <p:nvSpPr>
              <p:cNvPr id="103" name="pole tekstowe 86">
                <a:extLst>
                  <a:ext uri="{FF2B5EF4-FFF2-40B4-BE49-F238E27FC236}">
                    <a16:creationId xmlns:a16="http://schemas.microsoft.com/office/drawing/2014/main" id="{676F937F-70D4-4A33-AF1A-923FFF0BE6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78699" y="780293"/>
                <a:ext cx="875406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Verdana Bold"/>
                    <a:ea typeface="ＭＳ Ｐゴシック" charset="0"/>
                    <a:cs typeface="+mn-cs"/>
                  </a:rPr>
                  <a:t>75</a:t>
                </a:r>
              </a:p>
            </p:txBody>
          </p:sp>
          <p:sp>
            <p:nvSpPr>
              <p:cNvPr id="104" name="pole tekstowe 88">
                <a:extLst>
                  <a:ext uri="{FF2B5EF4-FFF2-40B4-BE49-F238E27FC236}">
                    <a16:creationId xmlns:a16="http://schemas.microsoft.com/office/drawing/2014/main" id="{20EF5697-F231-4C38-9A8D-FE7628E7AB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4842" y="771805"/>
                <a:ext cx="851255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Verdana Bold"/>
                    <a:ea typeface="ＭＳ Ｐゴシック" charset="0"/>
                    <a:cs typeface="+mn-cs"/>
                  </a:rPr>
                  <a:t>25</a:t>
                </a:r>
              </a:p>
            </p:txBody>
          </p:sp>
          <p:sp>
            <p:nvSpPr>
              <p:cNvPr id="105" name="pole tekstowe 96">
                <a:extLst>
                  <a:ext uri="{FF2B5EF4-FFF2-40B4-BE49-F238E27FC236}">
                    <a16:creationId xmlns:a16="http://schemas.microsoft.com/office/drawing/2014/main" id="{D32CD360-2A3D-4770-9B12-9B735D7EA1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59618" y="1008314"/>
                <a:ext cx="96" cy="20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alt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0" name="pole tekstowe 103">
              <a:extLst>
                <a:ext uri="{FF2B5EF4-FFF2-40B4-BE49-F238E27FC236}">
                  <a16:creationId xmlns:a16="http://schemas.microsoft.com/office/drawing/2014/main" id="{8F355BEF-230F-4E7A-BED3-BAA83B0DB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678097" y="3053786"/>
              <a:ext cx="4202526" cy="58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HbA</a:t>
              </a:r>
              <a:r>
                <a:rPr kumimoji="0" lang="pl-PL" altLang="pl-PL" sz="1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1c</a:t>
              </a:r>
              <a:r>
                <a:rPr kumimoji="0" lang="pl-PL" alt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 zmiana w stosunku do </a:t>
              </a:r>
              <a:br>
                <a:rPr kumimoji="0" lang="pl-PL" alt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</a:br>
              <a:r>
                <a:rPr kumimoji="0" lang="pl-PL" alt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wyjściowej  (%)</a:t>
              </a:r>
            </a:p>
          </p:txBody>
        </p:sp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60634C56-4750-4E2D-B12C-C0AC8F25E28C}"/>
                </a:ext>
              </a:extLst>
            </p:cNvPr>
            <p:cNvSpPr/>
            <p:nvPr/>
          </p:nvSpPr>
          <p:spPr>
            <a:xfrm>
              <a:off x="3726221" y="1156001"/>
              <a:ext cx="876320" cy="7572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Verdana Bold"/>
                <a:ea typeface="+mn-ea"/>
                <a:cs typeface="+mn-cs"/>
              </a:endParaRPr>
            </a:p>
          </p:txBody>
        </p:sp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2062890B-65EF-4C82-AFA0-0F4124B763DC}"/>
                </a:ext>
              </a:extLst>
            </p:cNvPr>
            <p:cNvSpPr/>
            <p:nvPr/>
          </p:nvSpPr>
          <p:spPr>
            <a:xfrm>
              <a:off x="6048785" y="1152826"/>
              <a:ext cx="874733" cy="146693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Verdana Bold"/>
                <a:ea typeface="+mn-ea"/>
                <a:cs typeface="+mn-cs"/>
              </a:endParaRPr>
            </a:p>
          </p:txBody>
        </p:sp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72AB0ADC-9E8D-4921-AD67-58C38ABBBECA}"/>
                </a:ext>
              </a:extLst>
            </p:cNvPr>
            <p:cNvSpPr/>
            <p:nvPr/>
          </p:nvSpPr>
          <p:spPr>
            <a:xfrm>
              <a:off x="8360237" y="1148064"/>
              <a:ext cx="876320" cy="27687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Verdana Bold"/>
                <a:ea typeface="+mn-ea"/>
                <a:cs typeface="+mn-cs"/>
              </a:endParaRPr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85EFD3D8-33C3-42AD-940B-0B74C2F93570}"/>
                </a:ext>
              </a:extLst>
            </p:cNvPr>
            <p:cNvSpPr/>
            <p:nvPr/>
          </p:nvSpPr>
          <p:spPr>
            <a:xfrm>
              <a:off x="2560825" y="3532967"/>
              <a:ext cx="236542" cy="228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DA0812"/>
                </a:solidFill>
                <a:effectLst/>
                <a:uLnTx/>
                <a:uFillTx/>
                <a:latin typeface="Verdana Bold"/>
                <a:ea typeface="+mn-ea"/>
                <a:cs typeface="+mn-cs"/>
              </a:endParaRP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35D8B59D-B654-4FC2-80C8-CD522BF1B698}"/>
                </a:ext>
              </a:extLst>
            </p:cNvPr>
            <p:cNvSpPr/>
            <p:nvPr/>
          </p:nvSpPr>
          <p:spPr>
            <a:xfrm>
              <a:off x="2551300" y="3879062"/>
              <a:ext cx="236542" cy="22861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Verdana Bold"/>
                <a:ea typeface="+mn-ea"/>
                <a:cs typeface="+mn-cs"/>
              </a:endParaRPr>
            </a:p>
          </p:txBody>
        </p:sp>
        <p:sp>
          <p:nvSpPr>
            <p:cNvPr id="31" name="pole tekstowe 120">
              <a:extLst>
                <a:ext uri="{FF2B5EF4-FFF2-40B4-BE49-F238E27FC236}">
                  <a16:creationId xmlns:a16="http://schemas.microsoft.com/office/drawing/2014/main" id="{87BFA75B-C7F5-4A80-AE96-6AF347FDB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9106" y="1199559"/>
              <a:ext cx="490302" cy="20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-0.7%</a:t>
              </a:r>
            </a:p>
          </p:txBody>
        </p:sp>
        <p:sp>
          <p:nvSpPr>
            <p:cNvPr id="32" name="pole tekstowe 122">
              <a:extLst>
                <a:ext uri="{FF2B5EF4-FFF2-40B4-BE49-F238E27FC236}">
                  <a16:creationId xmlns:a16="http://schemas.microsoft.com/office/drawing/2014/main" id="{10E3EAC8-4AD9-460E-B17E-45C511F4D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7081" y="1187095"/>
              <a:ext cx="490302" cy="20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-0.6%</a:t>
              </a:r>
            </a:p>
          </p:txBody>
        </p:sp>
        <p:sp>
          <p:nvSpPr>
            <p:cNvPr id="33" name="pole tekstowe 124">
              <a:extLst>
                <a:ext uri="{FF2B5EF4-FFF2-40B4-BE49-F238E27FC236}">
                  <a16:creationId xmlns:a16="http://schemas.microsoft.com/office/drawing/2014/main" id="{0FEF36C3-99D8-4658-A219-7454BC040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4129" y="1199219"/>
              <a:ext cx="490302" cy="20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-1.1%</a:t>
              </a:r>
            </a:p>
          </p:txBody>
        </p:sp>
        <p:sp>
          <p:nvSpPr>
            <p:cNvPr id="34" name="pole tekstowe 126">
              <a:extLst>
                <a:ext uri="{FF2B5EF4-FFF2-40B4-BE49-F238E27FC236}">
                  <a16:creationId xmlns:a16="http://schemas.microsoft.com/office/drawing/2014/main" id="{5F999486-7B7D-4073-A83F-BBF8B205F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0157" y="1193023"/>
              <a:ext cx="490302" cy="20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-1.2%</a:t>
              </a:r>
            </a:p>
          </p:txBody>
        </p:sp>
        <p:sp>
          <p:nvSpPr>
            <p:cNvPr id="35" name="pole tekstowe 128">
              <a:extLst>
                <a:ext uri="{FF2B5EF4-FFF2-40B4-BE49-F238E27FC236}">
                  <a16:creationId xmlns:a16="http://schemas.microsoft.com/office/drawing/2014/main" id="{1F4C7466-BE07-42A1-BC75-AB6F1EF79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1254" y="1199219"/>
              <a:ext cx="490302" cy="20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-2.2%</a:t>
              </a:r>
            </a:p>
          </p:txBody>
        </p:sp>
        <p:sp>
          <p:nvSpPr>
            <p:cNvPr id="36" name="pole tekstowe 35">
              <a:extLst>
                <a:ext uri="{FF2B5EF4-FFF2-40B4-BE49-F238E27FC236}">
                  <a16:creationId xmlns:a16="http://schemas.microsoft.com/office/drawing/2014/main" id="{D0E838B3-1C5E-460C-B842-8901E6ABC9D7}"/>
                </a:ext>
              </a:extLst>
            </p:cNvPr>
            <p:cNvSpPr txBox="1"/>
            <p:nvPr/>
          </p:nvSpPr>
          <p:spPr>
            <a:xfrm>
              <a:off x="8558804" y="1198868"/>
              <a:ext cx="490302" cy="40734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-2.2%</a:t>
              </a:r>
              <a:b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</a:b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a</a:t>
              </a:r>
            </a:p>
          </p:txBody>
        </p:sp>
        <p:grpSp>
          <p:nvGrpSpPr>
            <p:cNvPr id="37" name="Grupa 137">
              <a:extLst>
                <a:ext uri="{FF2B5EF4-FFF2-40B4-BE49-F238E27FC236}">
                  <a16:creationId xmlns:a16="http://schemas.microsoft.com/office/drawing/2014/main" id="{C0A526C9-2146-447C-9694-060DCE5FB2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6939" y="2172058"/>
              <a:ext cx="132885" cy="649325"/>
              <a:chOff x="5439131" y="2172058"/>
              <a:chExt cx="132885" cy="649325"/>
            </a:xfrm>
          </p:grpSpPr>
          <p:cxnSp>
            <p:nvCxnSpPr>
              <p:cNvPr id="63" name="Łącznik prosty 62">
                <a:extLst>
                  <a:ext uri="{FF2B5EF4-FFF2-40B4-BE49-F238E27FC236}">
                    <a16:creationId xmlns:a16="http://schemas.microsoft.com/office/drawing/2014/main" id="{D7E25AD0-6FE1-4133-8D2D-9E3B42826BE5}"/>
                  </a:ext>
                </a:extLst>
              </p:cNvPr>
              <p:cNvCxnSpPr/>
              <p:nvPr/>
            </p:nvCxnSpPr>
            <p:spPr>
              <a:xfrm>
                <a:off x="5506927" y="2172058"/>
                <a:ext cx="0" cy="6461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Łącznik prosty 63">
                <a:extLst>
                  <a:ext uri="{FF2B5EF4-FFF2-40B4-BE49-F238E27FC236}">
                    <a16:creationId xmlns:a16="http://schemas.microsoft.com/office/drawing/2014/main" id="{953AE2E1-6D4F-43D3-900C-99B04A5279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5013" y="2172058"/>
                <a:ext cx="1270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Łącznik prosty 64">
                <a:extLst>
                  <a:ext uri="{FF2B5EF4-FFF2-40B4-BE49-F238E27FC236}">
                    <a16:creationId xmlns:a16="http://schemas.microsoft.com/office/drawing/2014/main" id="{4EF4FBC5-8FB3-4DF7-8971-4F9C408A6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9131" y="2821383"/>
                <a:ext cx="1270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a 138">
              <a:extLst>
                <a:ext uri="{FF2B5EF4-FFF2-40B4-BE49-F238E27FC236}">
                  <a16:creationId xmlns:a16="http://schemas.microsoft.com/office/drawing/2014/main" id="{522E2299-F9B7-40BD-834F-B10A877BBA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3642" y="2076325"/>
              <a:ext cx="127504" cy="1103630"/>
              <a:chOff x="5437636" y="2171700"/>
              <a:chExt cx="127504" cy="1103630"/>
            </a:xfrm>
          </p:grpSpPr>
          <p:cxnSp>
            <p:nvCxnSpPr>
              <p:cNvPr id="60" name="Łącznik prosty 59">
                <a:extLst>
                  <a:ext uri="{FF2B5EF4-FFF2-40B4-BE49-F238E27FC236}">
                    <a16:creationId xmlns:a16="http://schemas.microsoft.com/office/drawing/2014/main" id="{589FB54C-CE26-48EB-9D7D-D64ADE96B7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01415" y="2172177"/>
                <a:ext cx="4763" cy="1103374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>
                <a:extLst>
                  <a:ext uri="{FF2B5EF4-FFF2-40B4-BE49-F238E27FC236}">
                    <a16:creationId xmlns:a16="http://schemas.microsoft.com/office/drawing/2014/main" id="{03B13FB4-E2AF-4F56-93D4-32BE207955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7913" y="2172177"/>
                <a:ext cx="12700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Łącznik prosty 61">
                <a:extLst>
                  <a:ext uri="{FF2B5EF4-FFF2-40B4-BE49-F238E27FC236}">
                    <a16:creationId xmlns:a16="http://schemas.microsoft.com/office/drawing/2014/main" id="{137797F2-001F-42F0-A479-17471EF214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7913" y="3275551"/>
                <a:ext cx="12700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upa 143">
              <a:extLst>
                <a:ext uri="{FF2B5EF4-FFF2-40B4-BE49-F238E27FC236}">
                  <a16:creationId xmlns:a16="http://schemas.microsoft.com/office/drawing/2014/main" id="{2ADE9DA5-E93F-4D93-9528-C5F465E3A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9823" y="3102610"/>
              <a:ext cx="121935" cy="1797596"/>
              <a:chOff x="5445256" y="2171700"/>
              <a:chExt cx="128378" cy="650240"/>
            </a:xfrm>
          </p:grpSpPr>
          <p:cxnSp>
            <p:nvCxnSpPr>
              <p:cNvPr id="57" name="Łącznik prosty 56">
                <a:extLst>
                  <a:ext uri="{FF2B5EF4-FFF2-40B4-BE49-F238E27FC236}">
                    <a16:creationId xmlns:a16="http://schemas.microsoft.com/office/drawing/2014/main" id="{1B411C15-2B3E-4788-8086-2FCA84E9712F}"/>
                  </a:ext>
                </a:extLst>
              </p:cNvPr>
              <p:cNvCxnSpPr/>
              <p:nvPr/>
            </p:nvCxnSpPr>
            <p:spPr>
              <a:xfrm>
                <a:off x="5506271" y="2171618"/>
                <a:ext cx="0" cy="6477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F7372D84-CEF1-4E97-BCA3-5B453168A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4428" y="2171618"/>
                <a:ext cx="1270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92200DD6-909D-4AFC-BD1B-A6A60F60A4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6099" y="2821697"/>
                <a:ext cx="1270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upa 147">
              <a:extLst>
                <a:ext uri="{FF2B5EF4-FFF2-40B4-BE49-F238E27FC236}">
                  <a16:creationId xmlns:a16="http://schemas.microsoft.com/office/drawing/2014/main" id="{EFA80F73-AE48-41B3-8D9C-0EA5D25A08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66396" y="2924649"/>
              <a:ext cx="126157" cy="1975556"/>
              <a:chOff x="5437636" y="2171700"/>
              <a:chExt cx="127504" cy="1103630"/>
            </a:xfrm>
          </p:grpSpPr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20BB37AF-E679-4E58-BB7F-AF375D6E55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02069" y="2171658"/>
                <a:ext cx="4814" cy="1103297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5C0495AC-5A02-43E6-8833-F607840464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7890" y="2171658"/>
                <a:ext cx="126755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98FE3182-8C3A-46C3-8B32-C23D689E72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7890" y="3274955"/>
                <a:ext cx="126755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a 151">
              <a:extLst>
                <a:ext uri="{FF2B5EF4-FFF2-40B4-BE49-F238E27FC236}">
                  <a16:creationId xmlns:a16="http://schemas.microsoft.com/office/drawing/2014/main" id="{53A654C8-DD03-4C52-A472-8574F919F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3899" y="1813264"/>
              <a:ext cx="131298" cy="479453"/>
              <a:chOff x="5440008" y="2170650"/>
              <a:chExt cx="131298" cy="652006"/>
            </a:xfrm>
          </p:grpSpPr>
          <p:cxnSp>
            <p:nvCxnSpPr>
              <p:cNvPr id="51" name="Łącznik prosty 50">
                <a:extLst>
                  <a:ext uri="{FF2B5EF4-FFF2-40B4-BE49-F238E27FC236}">
                    <a16:creationId xmlns:a16="http://schemas.microsoft.com/office/drawing/2014/main" id="{2854F8AE-D183-443C-937C-A28C9C84133D}"/>
                  </a:ext>
                </a:extLst>
              </p:cNvPr>
              <p:cNvCxnSpPr/>
              <p:nvPr/>
            </p:nvCxnSpPr>
            <p:spPr>
              <a:xfrm>
                <a:off x="5506217" y="2170650"/>
                <a:ext cx="0" cy="6498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>
                <a:extLst>
                  <a:ext uri="{FF2B5EF4-FFF2-40B4-BE49-F238E27FC236}">
                    <a16:creationId xmlns:a16="http://schemas.microsoft.com/office/drawing/2014/main" id="{DDC2EBB8-DD24-49E1-ADF8-56767E133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5891" y="2170650"/>
                <a:ext cx="12541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A6FBC253-52AD-4C87-8BA1-715127BE3D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0008" y="2822656"/>
                <a:ext cx="1254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a 155">
              <a:extLst>
                <a:ext uri="{FF2B5EF4-FFF2-40B4-BE49-F238E27FC236}">
                  <a16:creationId xmlns:a16="http://schemas.microsoft.com/office/drawing/2014/main" id="{ADB31898-0698-413B-A8F2-E3CC4268C3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821" y="1535802"/>
              <a:ext cx="127504" cy="726852"/>
              <a:chOff x="5437636" y="2171700"/>
              <a:chExt cx="127504" cy="1103630"/>
            </a:xfrm>
          </p:grpSpPr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A84A0F00-C994-40EE-ADD8-1BDE8A366F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00957" y="2171143"/>
                <a:ext cx="4763" cy="1104029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>
                <a:extLst>
                  <a:ext uri="{FF2B5EF4-FFF2-40B4-BE49-F238E27FC236}">
                    <a16:creationId xmlns:a16="http://schemas.microsoft.com/office/drawing/2014/main" id="{A5DCCC2F-7E22-4355-B18E-C5D77BCDB3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7456" y="2171143"/>
                <a:ext cx="12700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>
                <a:extLst>
                  <a:ext uri="{FF2B5EF4-FFF2-40B4-BE49-F238E27FC236}">
                    <a16:creationId xmlns:a16="http://schemas.microsoft.com/office/drawing/2014/main" id="{6B259C1F-7EE7-4336-8C0E-0F9BCCC4B8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7456" y="3275172"/>
                <a:ext cx="12700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pole tekstowe 160">
              <a:extLst>
                <a:ext uri="{FF2B5EF4-FFF2-40B4-BE49-F238E27FC236}">
                  <a16:creationId xmlns:a16="http://schemas.microsoft.com/office/drawing/2014/main" id="{A8397EFF-F59B-4D1D-9291-2614FC416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9106" y="3482658"/>
              <a:ext cx="3973436" cy="271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6 miesięcy po przestawieniu</a:t>
              </a:r>
            </a:p>
          </p:txBody>
        </p:sp>
        <p:sp>
          <p:nvSpPr>
            <p:cNvPr id="44" name="pole tekstowe 162">
              <a:extLst>
                <a:ext uri="{FF2B5EF4-FFF2-40B4-BE49-F238E27FC236}">
                  <a16:creationId xmlns:a16="http://schemas.microsoft.com/office/drawing/2014/main" id="{A93BAD49-6B57-4147-AE83-2BE832277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4735" y="3810918"/>
              <a:ext cx="3890910" cy="271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12 miesięcy po przestawieniu</a:t>
              </a:r>
            </a:p>
          </p:txBody>
        </p:sp>
        <p:sp>
          <p:nvSpPr>
            <p:cNvPr id="45" name="pole tekstowe 164">
              <a:extLst>
                <a:ext uri="{FF2B5EF4-FFF2-40B4-BE49-F238E27FC236}">
                  <a16:creationId xmlns:a16="http://schemas.microsoft.com/office/drawing/2014/main" id="{E28D8D8F-9EF0-4047-8EB8-03AE3A732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9389" y="4199093"/>
              <a:ext cx="6096001" cy="271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pl-PL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p</a:t>
              </a:r>
              <a:r>
                <a:rPr kumimoji="0" lang="en-US" alt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&lt;0.001 </a:t>
              </a:r>
              <a:r>
                <a:rPr kumimoji="0" lang="pl-PL" alt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dla wszystkich porównań zmiany</a:t>
              </a:r>
              <a:r>
                <a:rPr kumimoji="0" lang="en-US" alt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 HbA</a:t>
              </a:r>
              <a:r>
                <a:rPr kumimoji="0" lang="en-US" altLang="pl-PL" sz="1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1c</a:t>
              </a:r>
              <a:r>
                <a:rPr kumimoji="0" lang="en-US" alt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 </a:t>
              </a:r>
              <a:endParaRPr kumimoji="0" lang="pl-PL" alt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Verdana Bold"/>
                <a:ea typeface="ＭＳ Ｐゴシック" charset="0"/>
                <a:cs typeface="+mn-cs"/>
              </a:endParaRPr>
            </a:p>
          </p:txBody>
        </p:sp>
        <p:sp>
          <p:nvSpPr>
            <p:cNvPr id="46" name="pole tekstowe 168">
              <a:extLst>
                <a:ext uri="{FF2B5EF4-FFF2-40B4-BE49-F238E27FC236}">
                  <a16:creationId xmlns:a16="http://schemas.microsoft.com/office/drawing/2014/main" id="{0FF57ACC-4908-4F15-84AE-8338600F2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9679" y="406771"/>
              <a:ext cx="1412219" cy="23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 Wszyscy</a:t>
              </a:r>
            </a:p>
          </p:txBody>
        </p:sp>
        <p:sp>
          <p:nvSpPr>
            <p:cNvPr id="47" name="pole tekstowe 170">
              <a:extLst>
                <a:ext uri="{FF2B5EF4-FFF2-40B4-BE49-F238E27FC236}">
                  <a16:creationId xmlns:a16="http://schemas.microsoft.com/office/drawing/2014/main" id="{649FD245-FE99-467D-A7D3-799325614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538" y="309584"/>
              <a:ext cx="2333316" cy="37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altLang="pl-PL" sz="800" dirty="0">
                  <a:solidFill>
                    <a:srgbClr val="646569"/>
                  </a:solidFill>
                  <a:latin typeface="Verdana Bold"/>
                  <a:cs typeface="+mn-cs"/>
                </a:rPr>
                <a:t>P</a:t>
              </a:r>
              <a:r>
                <a:rPr kumimoji="0" lang="pl-PL" altLang="pl-PL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acjenci</a:t>
              </a:r>
              <a:r>
                <a:rPr kumimoji="0" lang="pl-PL" altLang="pl-PL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 z wyjściową HbA</a:t>
              </a:r>
              <a:r>
                <a:rPr kumimoji="0" lang="pl-PL" altLang="pl-PL" sz="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1c </a:t>
              </a:r>
              <a:r>
                <a:rPr kumimoji="0" lang="pl-PL" altLang="pl-PL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Verdana Bold"/>
                  <a:ea typeface="ＭＳ Ｐゴシック" charset="0"/>
                  <a:cs typeface="+mn-cs"/>
                </a:rPr>
                <a:t>&gt;7% </a:t>
              </a:r>
            </a:p>
          </p:txBody>
        </p:sp>
      </p:grpSp>
      <p:sp>
        <p:nvSpPr>
          <p:cNvPr id="106" name="pole tekstowe 170">
            <a:extLst>
              <a:ext uri="{FF2B5EF4-FFF2-40B4-BE49-F238E27FC236}">
                <a16:creationId xmlns:a16="http://schemas.microsoft.com/office/drawing/2014/main" id="{17BE4A39-CA9C-4F48-B99F-73F02F4AA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445" y="1650286"/>
            <a:ext cx="22742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800" dirty="0">
                <a:solidFill>
                  <a:srgbClr val="646569"/>
                </a:solidFill>
                <a:latin typeface="Verdana Bold"/>
                <a:cs typeface="+mn-cs"/>
              </a:rPr>
              <a:t>P</a:t>
            </a:r>
            <a:r>
              <a:rPr kumimoji="0" lang="pl-PL" altLang="pl-P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Verdana Bold"/>
                <a:ea typeface="ＭＳ Ｐゴシック" charset="0"/>
                <a:cs typeface="+mn-cs"/>
              </a:rPr>
              <a:t>acjenci</a:t>
            </a:r>
            <a:r>
              <a:rPr kumimoji="0" lang="pl-PL" alt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Verdana Bold"/>
                <a:ea typeface="ＭＳ Ｐゴシック" charset="0"/>
                <a:cs typeface="+mn-cs"/>
              </a:rPr>
              <a:t> z wyjściową </a:t>
            </a:r>
            <a:br>
              <a:rPr kumimoji="0" lang="pl-PL" alt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Verdana Bold"/>
                <a:ea typeface="ＭＳ Ｐゴシック" charset="0"/>
                <a:cs typeface="+mn-cs"/>
              </a:rPr>
            </a:br>
            <a:r>
              <a:rPr kumimoji="0" lang="pl-PL" alt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Verdana Bold"/>
                <a:ea typeface="ＭＳ Ｐゴシック" charset="0"/>
                <a:cs typeface="+mn-cs"/>
              </a:rPr>
              <a:t>HbA</a:t>
            </a:r>
            <a:r>
              <a:rPr kumimoji="0" lang="pl-PL" altLang="pl-PL" sz="800" b="0" i="0" u="none" strike="noStrike" kern="1200" cap="none" spc="0" normalizeH="0" baseline="-2500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Verdana Bold"/>
                <a:ea typeface="ＭＳ Ｐゴシック" charset="0"/>
                <a:cs typeface="+mn-cs"/>
              </a:rPr>
              <a:t>1c </a:t>
            </a:r>
            <a:r>
              <a:rPr kumimoji="0" lang="pl-PL" alt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Verdana Bold"/>
                <a:ea typeface="ＭＳ Ｐゴシック" charset="0"/>
                <a:cs typeface="+mn-cs"/>
              </a:rPr>
              <a:t>&gt;9% </a:t>
            </a:r>
          </a:p>
        </p:txBody>
      </p:sp>
      <p:cxnSp>
        <p:nvCxnSpPr>
          <p:cNvPr id="107" name="Łącznik prosty 106">
            <a:extLst>
              <a:ext uri="{FF2B5EF4-FFF2-40B4-BE49-F238E27FC236}">
                <a16:creationId xmlns:a16="http://schemas.microsoft.com/office/drawing/2014/main" id="{34B6CFD7-17D9-4B64-9A94-92A948E52ABB}"/>
              </a:ext>
            </a:extLst>
          </p:cNvPr>
          <p:cNvCxnSpPr/>
          <p:nvPr/>
        </p:nvCxnSpPr>
        <p:spPr bwMode="auto">
          <a:xfrm>
            <a:off x="3494150" y="2024855"/>
            <a:ext cx="0" cy="4096673"/>
          </a:xfrm>
          <a:prstGeom prst="line">
            <a:avLst/>
          </a:prstGeom>
          <a:ln w="127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y 107">
            <a:extLst>
              <a:ext uri="{FF2B5EF4-FFF2-40B4-BE49-F238E27FC236}">
                <a16:creationId xmlns:a16="http://schemas.microsoft.com/office/drawing/2014/main" id="{54DE6188-3031-467C-BFCF-2EEB54F48518}"/>
              </a:ext>
            </a:extLst>
          </p:cNvPr>
          <p:cNvCxnSpPr/>
          <p:nvPr/>
        </p:nvCxnSpPr>
        <p:spPr bwMode="auto">
          <a:xfrm>
            <a:off x="5063458" y="2018565"/>
            <a:ext cx="0" cy="4096673"/>
          </a:xfrm>
          <a:prstGeom prst="line">
            <a:avLst/>
          </a:prstGeom>
          <a:ln w="127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01A767A-CC58-4A80-8528-E74841A9DD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500" dirty="0" err="1"/>
              <a:t>Lingvay</a:t>
            </a:r>
            <a:r>
              <a:rPr lang="en-US" sz="500" dirty="0"/>
              <a:t> et al., ADA 2020, P-954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00" y="1500447"/>
            <a:ext cx="5145487" cy="514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7650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Dane WHO - dorośli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099"/>
            <a:ext cx="8829675" cy="308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1943099"/>
            <a:ext cx="4860032" cy="31085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W 2016 roku 1,9 miliarda ludzi na całym świecie miało nadwagę, a 650 milionów było otyłych</a:t>
            </a:r>
          </a:p>
          <a:p>
            <a:endParaRPr lang="pl-PL" sz="2800" b="1" dirty="0">
              <a:solidFill>
                <a:schemeClr val="bg1"/>
              </a:solidFill>
            </a:endParaRPr>
          </a:p>
          <a:p>
            <a:endParaRPr lang="pl-PL" sz="2800" b="1" dirty="0">
              <a:solidFill>
                <a:schemeClr val="bg1"/>
              </a:solidFill>
            </a:endParaRPr>
          </a:p>
          <a:p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1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Otyłość na świecie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322"/>
            <a:ext cx="5112568" cy="542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262562"/>
              </p:ext>
            </p:extLst>
          </p:nvPr>
        </p:nvGraphicFramePr>
        <p:xfrm>
          <a:off x="3773589" y="1772816"/>
          <a:ext cx="5338936" cy="431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4967536" y="1700808"/>
            <a:ext cx="5405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800" b="1" dirty="0"/>
              <a:t>%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755576" y="6381328"/>
            <a:ext cx="21467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/>
              <a:t>https://jooinn.com/planet-earth.html</a:t>
            </a:r>
          </a:p>
        </p:txBody>
      </p:sp>
    </p:spTree>
    <p:extLst>
      <p:ext uri="{BB962C8B-B14F-4D97-AF65-F5344CB8AC3E}">
        <p14:creationId xmlns:p14="http://schemas.microsoft.com/office/powerpoint/2010/main" val="41391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Polsce na otyłość zdiagnozowaną na podstawie kryteriów WHO choruje </a:t>
            </a:r>
            <a:r>
              <a:rPr lang="pl-PL" b="1" dirty="0">
                <a:solidFill>
                  <a:srgbClr val="FF0000"/>
                </a:solidFill>
              </a:rPr>
              <a:t>blisko 8 milionów</a:t>
            </a:r>
            <a:r>
              <a:rPr lang="pl-PL" dirty="0"/>
              <a:t> dorosłych, a nadwagę rozpoznaje się u blisko </a:t>
            </a:r>
            <a:r>
              <a:rPr lang="pl-PL" b="1" dirty="0">
                <a:solidFill>
                  <a:srgbClr val="FF0000"/>
                </a:solidFill>
              </a:rPr>
              <a:t>19 milionów</a:t>
            </a:r>
            <a:r>
              <a:rPr lang="pl-PL" dirty="0"/>
              <a:t>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411760" y="4653136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C00000"/>
                </a:solidFill>
              </a:rPr>
              <a:t>27 milionów !!!</a:t>
            </a:r>
          </a:p>
        </p:txBody>
      </p:sp>
    </p:spTree>
    <p:extLst>
      <p:ext uri="{BB962C8B-B14F-4D97-AF65-F5344CB8AC3E}">
        <p14:creationId xmlns:p14="http://schemas.microsoft.com/office/powerpoint/2010/main" val="1655369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2031</TotalTime>
  <Words>2294</Words>
  <Application>Microsoft Office PowerPoint</Application>
  <PresentationFormat>Pokaz na ekranie (4:3)</PresentationFormat>
  <Paragraphs>440</Paragraphs>
  <Slides>69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69</vt:i4>
      </vt:variant>
    </vt:vector>
  </HeadingPairs>
  <TitlesOfParts>
    <vt:vector size="79" baseType="lpstr">
      <vt:lpstr>ＭＳ Ｐゴシック</vt:lpstr>
      <vt:lpstr>Arial</vt:lpstr>
      <vt:lpstr>Calibri</vt:lpstr>
      <vt:lpstr>Corbel</vt:lpstr>
      <vt:lpstr>Times New Roman</vt:lpstr>
      <vt:lpstr>Verdana Bold</vt:lpstr>
      <vt:lpstr>Wingdings</vt:lpstr>
      <vt:lpstr>Wingdings 2</vt:lpstr>
      <vt:lpstr>Wingdings 3</vt:lpstr>
      <vt:lpstr>Moduł</vt:lpstr>
      <vt:lpstr>Agnieszka Maksymiuk-Kłos Zespół Oddziałów Chorób Wewnętrznych, Endokrynologii i Diabetologii MSB w Warszawie</vt:lpstr>
      <vt:lpstr>https://www.termedia.pl/poz/Nowe-wytyczne-dla-lekarzy-leczenie-nadwagi-i-otylosci-w-czasie-i-po-pandemii-Nie-czekajmy-na-rozwoj-powiklan-,39071.html</vt:lpstr>
      <vt:lpstr>Nadwaga i otyłość – definicja WHO</vt:lpstr>
      <vt:lpstr>Otyłość</vt:lpstr>
      <vt:lpstr>Prezentacja programu PowerPoint</vt:lpstr>
      <vt:lpstr>Nadwaga</vt:lpstr>
      <vt:lpstr>Dane WHO - dorośli</vt:lpstr>
      <vt:lpstr>Otyłość na świecie</vt:lpstr>
      <vt:lpstr>Polska</vt:lpstr>
      <vt:lpstr>Perspektywy</vt:lpstr>
      <vt:lpstr>WHO – oblicza niedożywienia</vt:lpstr>
      <vt:lpstr>Otyłość w krajach ubogich?</vt:lpstr>
      <vt:lpstr>a "double burden" niedożywienia</vt:lpstr>
      <vt:lpstr>Prezentacja programu PowerPoint</vt:lpstr>
      <vt:lpstr>Etiologia</vt:lpstr>
      <vt:lpstr>Podstawowy czynnik środowiskowy</vt:lpstr>
      <vt:lpstr>Żywność wysokoprzetworzona</vt:lpstr>
      <vt:lpstr>Wzrost gęstości energetycznej produktów </vt:lpstr>
      <vt:lpstr>Prezentacja programu PowerPoint</vt:lpstr>
      <vt:lpstr>Epidemia</vt:lpstr>
      <vt:lpstr>Jak rozpoznać nadwagę i otyłość</vt:lpstr>
      <vt:lpstr>BMI</vt:lpstr>
      <vt:lpstr>Rozpoznanie nadwagi i otyłości wg Kryteriów WHO z 1997 roku</vt:lpstr>
      <vt:lpstr>Ograniczenia BMI</vt:lpstr>
      <vt:lpstr>Rekomendacje</vt:lpstr>
      <vt:lpstr>Prezentacja programu PowerPoint</vt:lpstr>
      <vt:lpstr>Ocena składu ciała metodą bioimpedancji</vt:lpstr>
      <vt:lpstr>Pośredni wskaźnik trzewnej dystrybucji tkanki tłuszczowej – pomiar obwodu talii</vt:lpstr>
      <vt:lpstr>Otyłość trzewna wg IDF u Europejczyków</vt:lpstr>
      <vt:lpstr>WHR – Waist –Hip Ratio</vt:lpstr>
      <vt:lpstr>MONW- metabolically obese but normal weiht</vt:lpstr>
      <vt:lpstr>Konsekwencje otyłości</vt:lpstr>
      <vt:lpstr>Kluczowe ogniwa rozwoju powikłań otyłości:</vt:lpstr>
      <vt:lpstr>Powikłania nadwagi i otyłości</vt:lpstr>
      <vt:lpstr>Konsekwencje metaboliczne</vt:lpstr>
      <vt:lpstr>Mechaniczne konsekwencje otyłości</vt:lpstr>
      <vt:lpstr>inne</vt:lpstr>
      <vt:lpstr>Wizyta u lekarza</vt:lpstr>
      <vt:lpstr>Hiperisnulinemia i insulinooporność</vt:lpstr>
      <vt:lpstr>OGTT</vt:lpstr>
      <vt:lpstr>Leczenie</vt:lpstr>
      <vt:lpstr>Cele </vt:lpstr>
      <vt:lpstr> </vt:lpstr>
      <vt:lpstr>Koncepcja zdrowego talerza</vt:lpstr>
      <vt:lpstr>Jak oszukać mózg?</vt:lpstr>
      <vt:lpstr>Prezentacja programu PowerPoint</vt:lpstr>
      <vt:lpstr>Psychologia koloru</vt:lpstr>
      <vt:lpstr>Prezentacja programu PowerPoint</vt:lpstr>
      <vt:lpstr>Prezentacja programu PowerPoint</vt:lpstr>
      <vt:lpstr>Prezentacja programu PowerPoint</vt:lpstr>
      <vt:lpstr>Współczesne aktywności</vt:lpstr>
      <vt:lpstr>Współczesne posiłki</vt:lpstr>
      <vt:lpstr>Prezentacja programu PowerPoint</vt:lpstr>
      <vt:lpstr>Dzienniczek dietetyczny - pomaga znaleźć błędy</vt:lpstr>
      <vt:lpstr>Prezentacja programu PowerPoint</vt:lpstr>
      <vt:lpstr>Efekty naszego stylu życia</vt:lpstr>
      <vt:lpstr>Leki zarejestrowane w Polsce do leczenia otyłości</vt:lpstr>
      <vt:lpstr>Prezentacja programu PowerPoint</vt:lpstr>
      <vt:lpstr>Farmakoterapia </vt:lpstr>
      <vt:lpstr>Mysimba</vt:lpstr>
      <vt:lpstr>Prezentacja programu PowerPoint</vt:lpstr>
      <vt:lpstr>Liraglutyd</vt:lpstr>
      <vt:lpstr>Preparaty off label </vt:lpstr>
      <vt:lpstr> </vt:lpstr>
      <vt:lpstr>Badania dodatkowe</vt:lpstr>
      <vt:lpstr>Prezentacja programu PowerPoint</vt:lpstr>
      <vt:lpstr>Wizyta w Poradni</vt:lpstr>
      <vt:lpstr>EXPERT – BADANIE RWE </vt:lpstr>
      <vt:lpstr>Zmiana terapii na semaglutyd z innego analogu GLP-1, pozwoliła znacząco zredukować HbA1c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Agnieszka Maksymiuk-Kłos Zespół Oddziałów Chorób Wewnętrznych, Endokrynologii i Diabetologii MSB w Warszawie</dc:title>
  <dc:creator>Agnes</dc:creator>
  <cp:lastModifiedBy>dyrektor</cp:lastModifiedBy>
  <cp:revision>72</cp:revision>
  <dcterms:created xsi:type="dcterms:W3CDTF">2021-05-09T11:41:10Z</dcterms:created>
  <dcterms:modified xsi:type="dcterms:W3CDTF">2021-10-26T07:59:17Z</dcterms:modified>
</cp:coreProperties>
</file>