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9" r:id="rId6"/>
    <p:sldId id="260" r:id="rId7"/>
    <p:sldId id="262" r:id="rId8"/>
    <p:sldId id="263" r:id="rId9"/>
    <p:sldId id="301" r:id="rId10"/>
    <p:sldId id="302" r:id="rId11"/>
    <p:sldId id="303" r:id="rId12"/>
    <p:sldId id="299" r:id="rId13"/>
    <p:sldId id="300" r:id="rId14"/>
    <p:sldId id="264" r:id="rId15"/>
    <p:sldId id="270" r:id="rId16"/>
    <p:sldId id="271" r:id="rId17"/>
    <p:sldId id="272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66" r:id="rId42"/>
    <p:sldId id="267" r:id="rId43"/>
    <p:sldId id="268" r:id="rId44"/>
    <p:sldId id="306" r:id="rId45"/>
    <p:sldId id="305" r:id="rId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450750947798191"/>
          <c:y val="4.3891503953220674E-2"/>
          <c:w val="0.48692354427918733"/>
          <c:h val="0.843818438275174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Nadwaga</c:v>
                </c:pt>
              </c:strCache>
            </c:strRef>
          </c:tx>
          <c:invertIfNegative val="0"/>
          <c:cat>
            <c:strRef>
              <c:f>Arkusz1!$A$2</c:f>
              <c:strCache>
                <c:ptCount val="1"/>
                <c:pt idx="0">
                  <c:v>Populacja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5-454E-8385-F7234DA7513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Otyłość</c:v>
                </c:pt>
              </c:strCache>
            </c:strRef>
          </c:tx>
          <c:invertIfNegative val="0"/>
          <c:cat>
            <c:strRef>
              <c:f>Arkusz1!$A$2</c:f>
              <c:strCache>
                <c:ptCount val="1"/>
                <c:pt idx="0">
                  <c:v>Populacja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5-454E-8385-F7234DA7513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Pozostałe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Arkusz1!$A$2</c:f>
              <c:strCache>
                <c:ptCount val="1"/>
                <c:pt idx="0">
                  <c:v>Populacja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65-454E-8385-F7234DA75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409792"/>
        <c:axId val="39831808"/>
      </c:barChart>
      <c:catAx>
        <c:axId val="3740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831808"/>
        <c:crosses val="autoZero"/>
        <c:auto val="1"/>
        <c:lblAlgn val="ctr"/>
        <c:lblOffset val="100"/>
        <c:noMultiLvlLbl val="0"/>
      </c:catAx>
      <c:valAx>
        <c:axId val="3983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409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562A-4E5C-8512-A1969AD374FE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62A-4E5C-8512-A1969AD374FE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62A-4E5C-8512-A1969AD374FE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62A-4E5C-8512-A1969AD374FE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562A-4E5C-8512-A1969AD374FE}"/>
              </c:ext>
            </c:extLst>
          </c:dPt>
          <c:dLbls>
            <c:dLbl>
              <c:idx val="0"/>
              <c:layout>
                <c:manualLayout>
                  <c:x val="-1.072591620491883E-2"/>
                  <c:y val="-0.21451191713233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2A-4E5C-8512-A1969AD374FE}"/>
                </c:ext>
              </c:extLst>
            </c:dLbl>
            <c:dLbl>
              <c:idx val="1"/>
              <c:layout>
                <c:manualLayout>
                  <c:x val="1.6207045299893068E-2"/>
                  <c:y val="-4.7945597434181414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2A-4E5C-8512-A1969AD374FE}"/>
                </c:ext>
              </c:extLst>
            </c:dLbl>
            <c:dLbl>
              <c:idx val="2"/>
              <c:layout>
                <c:manualLayout>
                  <c:x val="7.0374623310975014E-3"/>
                  <c:y val="-4.4492188734198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2A-4E5C-8512-A1969AD374FE}"/>
                </c:ext>
              </c:extLst>
            </c:dLbl>
            <c:dLbl>
              <c:idx val="4"/>
              <c:layout>
                <c:manualLayout>
                  <c:x val="5.3702002527461844E-2"/>
                  <c:y val="-6.7375716504973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2A-4E5C-8512-A1969AD374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ch.ukł.krążenia</c:v>
                </c:pt>
                <c:pt idx="1">
                  <c:v>nowotwory</c:v>
                </c:pt>
                <c:pt idx="2">
                  <c:v>ch.ukł.oddechowego</c:v>
                </c:pt>
                <c:pt idx="3">
                  <c:v>objawy-kod R</c:v>
                </c:pt>
                <c:pt idx="4">
                  <c:v>pozostałe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53.1</c:v>
                </c:pt>
                <c:pt idx="1">
                  <c:v>22.9</c:v>
                </c:pt>
                <c:pt idx="2">
                  <c:v>6.7</c:v>
                </c:pt>
                <c:pt idx="3">
                  <c:v>5.8</c:v>
                </c:pt>
                <c:pt idx="4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2A-4E5C-8512-A1969AD37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ik.com/" TargetMode="External"/><Relationship Id="rId2" Type="http://schemas.openxmlformats.org/officeDocument/2006/relationships/hyperlink" Target="https://www.freepik.com/photos/foo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ik.com/" TargetMode="External"/><Relationship Id="rId2" Type="http://schemas.openxmlformats.org/officeDocument/2006/relationships/hyperlink" Target="https://www.freepik.com/photos/abstrac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l.freepik.com/" TargetMode="External"/><Relationship Id="rId2" Type="http://schemas.openxmlformats.org/officeDocument/2006/relationships/hyperlink" Target="https://pl.freepik.com/wektory/infographi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hotos/backgroun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pik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19744"/>
            <a:ext cx="8077200" cy="1673352"/>
          </a:xfrm>
        </p:spPr>
        <p:txBody>
          <a:bodyPr/>
          <a:lstStyle/>
          <a:p>
            <a:r>
              <a:rPr lang="pl-PL" dirty="0"/>
              <a:t>Postępowanie w leczeniu zespołu metabolicznego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27248" y="260648"/>
            <a:ext cx="8077200" cy="1499616"/>
          </a:xfrm>
        </p:spPr>
        <p:txBody>
          <a:bodyPr>
            <a:normAutofit/>
          </a:bodyPr>
          <a:lstStyle/>
          <a:p>
            <a:r>
              <a:rPr lang="pl-PL" dirty="0"/>
              <a:t>Agnieszka Maksymiuk-Kłos</a:t>
            </a:r>
            <a:br>
              <a:rPr lang="pl-PL" dirty="0"/>
            </a:br>
            <a:r>
              <a:rPr lang="pl-PL" dirty="0"/>
              <a:t>Zespół Oddziałów Chorób Wewnętrznych, Endokrynologii i Diabetologii</a:t>
            </a:r>
            <a:br>
              <a:rPr lang="pl-PL" dirty="0"/>
            </a:br>
            <a:r>
              <a:rPr lang="pl-PL" dirty="0"/>
              <a:t>MSB w Warszawie</a:t>
            </a:r>
          </a:p>
        </p:txBody>
      </p:sp>
    </p:spTree>
    <p:extLst>
      <p:ext uri="{BB962C8B-B14F-4D97-AF65-F5344CB8AC3E}">
        <p14:creationId xmlns:p14="http://schemas.microsoft.com/office/powerpoint/2010/main" val="399748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Otyłość na świecie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322"/>
            <a:ext cx="5112568" cy="542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971203"/>
              </p:ext>
            </p:extLst>
          </p:nvPr>
        </p:nvGraphicFramePr>
        <p:xfrm>
          <a:off x="3773589" y="1772816"/>
          <a:ext cx="5338936" cy="431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4967536" y="1700808"/>
            <a:ext cx="5405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800" b="1" dirty="0"/>
              <a:t>%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755576" y="6381328"/>
            <a:ext cx="21467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/>
              <a:t>https://jooinn.com/planet-earth.html</a:t>
            </a:r>
          </a:p>
        </p:txBody>
      </p:sp>
    </p:spTree>
    <p:extLst>
      <p:ext uri="{BB962C8B-B14F-4D97-AF65-F5344CB8AC3E}">
        <p14:creationId xmlns:p14="http://schemas.microsoft.com/office/powerpoint/2010/main" val="355880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Polsce na otyłość zdiagnozowaną na podstawie kryteriów WHO choruje </a:t>
            </a:r>
            <a:r>
              <a:rPr lang="pl-PL" b="1" dirty="0">
                <a:solidFill>
                  <a:srgbClr val="FF0000"/>
                </a:solidFill>
              </a:rPr>
              <a:t>blisko 8 milionów</a:t>
            </a:r>
            <a:r>
              <a:rPr lang="pl-PL" dirty="0"/>
              <a:t> dorosłych, a nadwagę rozpoznaje się u blisko </a:t>
            </a:r>
            <a:r>
              <a:rPr lang="pl-PL" b="1" dirty="0">
                <a:solidFill>
                  <a:srgbClr val="FF0000"/>
                </a:solidFill>
              </a:rPr>
              <a:t>19 milionów</a:t>
            </a:r>
            <a:r>
              <a:rPr lang="pl-PL" dirty="0"/>
              <a:t>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411760" y="4653136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C00000"/>
                </a:solidFill>
              </a:rPr>
              <a:t>27 milionów !!!</a:t>
            </a:r>
          </a:p>
        </p:txBody>
      </p:sp>
    </p:spTree>
    <p:extLst>
      <p:ext uri="{BB962C8B-B14F-4D97-AF65-F5344CB8AC3E}">
        <p14:creationId xmlns:p14="http://schemas.microsoft.com/office/powerpoint/2010/main" val="225443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7730"/>
            <a:ext cx="6480720" cy="517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dirty="0"/>
              <a:t>Współczesne aktywności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7504" y="6510536"/>
            <a:ext cx="9073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/>
              <a:t>&lt;a </a:t>
            </a:r>
            <a:r>
              <a:rPr lang="pl-PL" sz="900" dirty="0" err="1"/>
              <a:t>href</a:t>
            </a:r>
            <a:r>
              <a:rPr lang="pl-PL" sz="900" dirty="0"/>
              <a:t>="https://pl.freepik.com/wektory/jedzenie"&gt;Jedzenie plik wektorowy utworzone przez </a:t>
            </a:r>
            <a:r>
              <a:rPr lang="pl-PL" sz="900" dirty="0" err="1"/>
              <a:t>macrovector</a:t>
            </a:r>
            <a:r>
              <a:rPr lang="pl-PL" sz="900" dirty="0"/>
              <a:t> - pl.freepik.com&lt;/a&gt;</a:t>
            </a:r>
          </a:p>
        </p:txBody>
      </p:sp>
    </p:spTree>
    <p:extLst>
      <p:ext uri="{BB962C8B-B14F-4D97-AF65-F5344CB8AC3E}">
        <p14:creationId xmlns:p14="http://schemas.microsoft.com/office/powerpoint/2010/main" val="343078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Współczesne posiłki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5661248"/>
            <a:ext cx="8363272" cy="464915"/>
          </a:xfrm>
        </p:spPr>
        <p:txBody>
          <a:bodyPr>
            <a:normAutofit/>
          </a:bodyPr>
          <a:lstStyle/>
          <a:p>
            <a:r>
              <a:rPr lang="pl-PL" sz="1000" dirty="0"/>
              <a:t>&lt;a </a:t>
            </a:r>
            <a:r>
              <a:rPr lang="pl-PL" sz="1000" dirty="0" err="1"/>
              <a:t>href</a:t>
            </a:r>
            <a:r>
              <a:rPr lang="pl-PL" sz="1000" dirty="0"/>
              <a:t>="https://pl.freepik.com/wektory/jedzenie"&gt;Jedzenie plik wektorowy utworzone przez </a:t>
            </a:r>
            <a:r>
              <a:rPr lang="pl-PL" sz="1000" dirty="0" err="1"/>
              <a:t>macrovector</a:t>
            </a:r>
            <a:r>
              <a:rPr lang="pl-PL" sz="1000" dirty="0"/>
              <a:t> - pl.freepik.com&lt;/a&gt;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1821"/>
            <a:ext cx="8309401" cy="355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07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Nadciśnienie tętnicze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drugą pod względem częstości składowa zespołu metabolicznego </a:t>
            </a:r>
          </a:p>
          <a:p>
            <a:endParaRPr lang="pl-PL" dirty="0"/>
          </a:p>
          <a:p>
            <a:r>
              <a:rPr lang="pl-PL" dirty="0"/>
              <a:t>w początkowym okresie mogą występować jedynie zmiany rytmu dobowego ciśnienia tętniczego – brak obniżenia ciśnienia tętniczego w nocy</a:t>
            </a:r>
          </a:p>
        </p:txBody>
      </p:sp>
    </p:spTree>
    <p:extLst>
      <p:ext uri="{BB962C8B-B14F-4D97-AF65-F5344CB8AC3E}">
        <p14:creationId xmlns:p14="http://schemas.microsoft.com/office/powerpoint/2010/main" val="292528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Przyczyny zgonów w Polsce (%)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828128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ostokąt 3"/>
          <p:cNvSpPr/>
          <p:nvPr/>
        </p:nvSpPr>
        <p:spPr>
          <a:xfrm>
            <a:off x="1907704" y="616530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/>
              <a:t>https://stat.gov.pl/obszary-tematyczne/ludnosc/ludnosc/statystyka-zgonow-i-umieralnosci-z-powodu-chorob-ukladu-krazenia,22,1.html</a:t>
            </a:r>
          </a:p>
        </p:txBody>
      </p:sp>
    </p:spTree>
    <p:extLst>
      <p:ext uri="{BB962C8B-B14F-4D97-AF65-F5344CB8AC3E}">
        <p14:creationId xmlns:p14="http://schemas.microsoft.com/office/powerpoint/2010/main" val="366351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Karta ryzyka SCORE</a:t>
            </a:r>
            <a:br>
              <a:rPr lang="pl-PL" dirty="0"/>
            </a:br>
            <a:r>
              <a:rPr lang="pl-PL" sz="1100" dirty="0"/>
              <a:t>10-letnie ryzyko incydentu sercowo-naczyniowego zakończonego zgonem w zależności od płci, wieku, ciśnienia tętniczego skurczowego, stężenia cholesterolu całkowitego i palenia papierosów (wg ESC 2003)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83" y="1412776"/>
            <a:ext cx="568947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44755" y="6604867"/>
            <a:ext cx="21002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https://www.ikard.pl/karta-ryzyka-score.html</a:t>
            </a:r>
          </a:p>
        </p:txBody>
      </p:sp>
    </p:spTree>
    <p:extLst>
      <p:ext uri="{BB962C8B-B14F-4D97-AF65-F5344CB8AC3E}">
        <p14:creationId xmlns:p14="http://schemas.microsoft.com/office/powerpoint/2010/main" val="1514410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Ciśnienie tętnicze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Prawidłowy pomiar ciśnienia tętniczego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Nadciśnienie tętnicze: </a:t>
            </a:r>
          </a:p>
          <a:p>
            <a:pPr marL="118872" indent="0">
              <a:buNone/>
            </a:pPr>
            <a:endParaRPr lang="pl-PL" dirty="0"/>
          </a:p>
          <a:p>
            <a:pPr marL="118872" indent="0">
              <a:buNone/>
            </a:pPr>
            <a:r>
              <a:rPr lang="pl-PL" sz="2400" dirty="0"/>
              <a:t>Ciśnienie tętnicze skurczowe </a:t>
            </a:r>
            <a:r>
              <a:rPr lang="pl-PL" sz="2400" dirty="0">
                <a:solidFill>
                  <a:srgbClr val="C00000"/>
                </a:solidFill>
              </a:rPr>
              <a:t>≥140 mm Hg </a:t>
            </a:r>
            <a:r>
              <a:rPr lang="pl-PL" sz="2400" dirty="0"/>
              <a:t>i/lub ciśnienie tętnicze rozkurczowe </a:t>
            </a:r>
            <a:r>
              <a:rPr lang="pl-PL" sz="2400" dirty="0">
                <a:solidFill>
                  <a:srgbClr val="C00000"/>
                </a:solidFill>
              </a:rPr>
              <a:t>≥90 mm Hg</a:t>
            </a:r>
          </a:p>
          <a:p>
            <a:pPr marL="118872" indent="0">
              <a:buNone/>
            </a:pPr>
            <a:endParaRPr lang="pl-PL" sz="2400" dirty="0">
              <a:solidFill>
                <a:srgbClr val="C00000"/>
              </a:solidFill>
            </a:endParaRPr>
          </a:p>
          <a:p>
            <a:pPr marL="118872" indent="0">
              <a:buNone/>
            </a:pPr>
            <a:endParaRPr lang="pl-PL" sz="2400" dirty="0"/>
          </a:p>
          <a:p>
            <a:pPr marL="118872" indent="0">
              <a:buNone/>
            </a:pPr>
            <a:endParaRPr lang="pl-PL" sz="2400" dirty="0"/>
          </a:p>
          <a:p>
            <a:pPr marL="118872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878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Nadciśnienie tętnicze – ważny prawidłowy pomiar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odpowiedni ciśnieniomierz</a:t>
            </a:r>
          </a:p>
          <a:p>
            <a:r>
              <a:rPr lang="pl-PL" dirty="0"/>
              <a:t>dobrany mankiet</a:t>
            </a:r>
          </a:p>
          <a:p>
            <a:r>
              <a:rPr lang="pl-PL" dirty="0"/>
              <a:t>powtarzalność pomiaru</a:t>
            </a:r>
          </a:p>
          <a:p>
            <a:r>
              <a:rPr lang="pl-PL" dirty="0"/>
              <a:t>odpoczynek przed pomiarem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9370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Nadciśnienie tętnicze- klasyfikacja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7" y="1730050"/>
            <a:ext cx="8085206" cy="390492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44537" y="594928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/>
              <a:t>https://www.mp.pl/interna/chapter/B16.II.2.20.</a:t>
            </a:r>
          </a:p>
        </p:txBody>
      </p:sp>
    </p:spTree>
    <p:extLst>
      <p:ext uri="{BB962C8B-B14F-4D97-AF65-F5344CB8AC3E}">
        <p14:creationId xmlns:p14="http://schemas.microsoft.com/office/powerpoint/2010/main" val="46355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Zespół metaboliczny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Nie stanowi odrębnej jednostki chorobowej</a:t>
            </a:r>
          </a:p>
          <a:p>
            <a:pPr>
              <a:buNone/>
            </a:pPr>
            <a:r>
              <a:rPr lang="pl-PL" dirty="0"/>
              <a:t>i nie jest uwzględniony w międzynarodowej</a:t>
            </a:r>
          </a:p>
          <a:p>
            <a:pPr>
              <a:buNone/>
            </a:pPr>
            <a:r>
              <a:rPr lang="pl-PL" dirty="0"/>
              <a:t>klasyfikacji chorób ICD-10.</a:t>
            </a:r>
          </a:p>
        </p:txBody>
      </p:sp>
    </p:spTree>
    <p:extLst>
      <p:ext uri="{BB962C8B-B14F-4D97-AF65-F5344CB8AC3E}">
        <p14:creationId xmlns:p14="http://schemas.microsoft.com/office/powerpoint/2010/main" val="592812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Wtórne przyczyny nadciśnienia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7643192" cy="4102081"/>
          </a:xfrm>
        </p:spPr>
        <p:txBody>
          <a:bodyPr>
            <a:normAutofit fontScale="92500" lnSpcReduction="10000"/>
          </a:bodyPr>
          <a:lstStyle/>
          <a:p>
            <a:r>
              <a:rPr lang="pl-PL" sz="2600" dirty="0"/>
              <a:t>choroby nerek</a:t>
            </a:r>
          </a:p>
          <a:p>
            <a:r>
              <a:rPr lang="pl-PL" sz="2600" dirty="0"/>
              <a:t>choroby gruczołów wydzielania wewnętrznego </a:t>
            </a:r>
          </a:p>
          <a:p>
            <a:r>
              <a:rPr lang="pl-PL" sz="2600" dirty="0" err="1"/>
              <a:t>koarktacja</a:t>
            </a:r>
            <a:r>
              <a:rPr lang="pl-PL" sz="2600" dirty="0"/>
              <a:t> aorty</a:t>
            </a:r>
          </a:p>
          <a:p>
            <a:r>
              <a:rPr lang="pl-PL" sz="2600" dirty="0"/>
              <a:t>stan </a:t>
            </a:r>
            <a:r>
              <a:rPr lang="pl-PL" sz="2600" dirty="0" err="1"/>
              <a:t>przedrzucawkowy</a:t>
            </a:r>
            <a:r>
              <a:rPr lang="pl-PL" sz="2600" dirty="0"/>
              <a:t> lub rzucawka</a:t>
            </a:r>
          </a:p>
          <a:p>
            <a:r>
              <a:rPr lang="pl-PL" sz="2600" dirty="0"/>
              <a:t>ostry stres </a:t>
            </a:r>
          </a:p>
          <a:p>
            <a:r>
              <a:rPr lang="pl-PL" sz="2600" dirty="0" err="1"/>
              <a:t>obturacyjny</a:t>
            </a:r>
            <a:r>
              <a:rPr lang="pl-PL" sz="2600" dirty="0"/>
              <a:t> bezdech senny</a:t>
            </a:r>
          </a:p>
          <a:p>
            <a:r>
              <a:rPr lang="pl-PL" sz="2600" dirty="0"/>
              <a:t>choroby układu nerwowego</a:t>
            </a:r>
          </a:p>
          <a:p>
            <a:r>
              <a:rPr lang="pl-PL" sz="2600" dirty="0"/>
              <a:t>leki – </a:t>
            </a:r>
            <a:r>
              <a:rPr lang="pl-PL" sz="2600" dirty="0" err="1"/>
              <a:t>sympatykomimetyki</a:t>
            </a:r>
            <a:r>
              <a:rPr lang="pl-PL" sz="2600" dirty="0"/>
              <a:t>, kortykosteroidy, erytropoetyna, </a:t>
            </a:r>
            <a:r>
              <a:rPr lang="pl-PL" sz="2600" dirty="0" err="1"/>
              <a:t>cyklosporyna</a:t>
            </a:r>
            <a:r>
              <a:rPr lang="pl-PL" sz="2600" dirty="0"/>
              <a:t>, NSLPZ, preparaty lukrecji, doustne środki antykoncepcyjne</a:t>
            </a:r>
          </a:p>
          <a:p>
            <a:r>
              <a:rPr lang="pl-PL" sz="2600" dirty="0"/>
              <a:t>substancje toksyczne – narkotyki (amfetamina, kokaina), metale ciężkie, alkohol, nikotyna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4023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8856984" cy="1252728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Podstawowe badania przy rozpoznaniu nadciśnienia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l-PL" sz="2400" b="1" dirty="0"/>
              <a:t>Badania laboratoryjne</a:t>
            </a:r>
            <a:r>
              <a:rPr lang="pl-PL" sz="2400" dirty="0"/>
              <a:t> obligatoryjne u każdego pacjenta:</a:t>
            </a:r>
          </a:p>
          <a:p>
            <a:pPr marL="118872" indent="0">
              <a:buNone/>
            </a:pPr>
            <a:endParaRPr lang="pl-PL" sz="2400" dirty="0"/>
          </a:p>
          <a:p>
            <a:r>
              <a:rPr lang="pl-PL" sz="2400" dirty="0"/>
              <a:t>morfologia krwi obwodowej</a:t>
            </a:r>
          </a:p>
          <a:p>
            <a:r>
              <a:rPr lang="pl-PL" sz="2400" dirty="0"/>
              <a:t>stężenia w surowicy sodu, potasu, glukozy (na czczo), kreatyniny, kwasu moczowego, cholesterolu całkowitego, HDL, LDL, </a:t>
            </a:r>
            <a:r>
              <a:rPr lang="pl-PL" sz="2400" dirty="0" err="1"/>
              <a:t>triglicerydów</a:t>
            </a:r>
            <a:r>
              <a:rPr lang="pl-PL" sz="2400" dirty="0"/>
              <a:t>, parametrów czynności wątroby i TSH</a:t>
            </a:r>
          </a:p>
          <a:p>
            <a:r>
              <a:rPr lang="pl-PL" sz="2400" dirty="0"/>
              <a:t>badanie moczu </a:t>
            </a:r>
          </a:p>
          <a:p>
            <a:r>
              <a:rPr lang="pl-PL" sz="2400" b="1" dirty="0"/>
              <a:t>EKG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90722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Progowe i docelowe wartości NT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9" y="2138363"/>
            <a:ext cx="8368808" cy="265878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31969" y="2817536"/>
            <a:ext cx="8368808" cy="75548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31969" y="3553157"/>
            <a:ext cx="8368808" cy="667931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31969" y="4201229"/>
            <a:ext cx="8372479" cy="667931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44537" y="594928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</a:rPr>
              <a:t>https://www.mp.pl/interna/chapter/B16.II.2.20.</a:t>
            </a:r>
          </a:p>
        </p:txBody>
      </p:sp>
    </p:spTree>
    <p:extLst>
      <p:ext uri="{BB962C8B-B14F-4D97-AF65-F5344CB8AC3E}">
        <p14:creationId xmlns:p14="http://schemas.microsoft.com/office/powerpoint/2010/main" val="2125330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Zawsze rozpocznij leczenie gdy: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NT 2. lub 3. stopnia (niezależnie od ryzyka sercowo-naczyniowego) </a:t>
            </a:r>
          </a:p>
          <a:p>
            <a:pPr marL="118872" indent="0">
              <a:buNone/>
            </a:pPr>
            <a:r>
              <a:rPr lang="pl-PL" dirty="0"/>
              <a:t>→ farmakoterapia  + zmiany stylu życia</a:t>
            </a:r>
          </a:p>
        </p:txBody>
      </p:sp>
    </p:spTree>
    <p:extLst>
      <p:ext uri="{BB962C8B-B14F-4D97-AF65-F5344CB8AC3E}">
        <p14:creationId xmlns:p14="http://schemas.microsoft.com/office/powerpoint/2010/main" val="588366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Modyfikacja stylu życia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9593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pl-PL" dirty="0"/>
          </a:p>
          <a:p>
            <a:r>
              <a:rPr lang="pl-PL" sz="2600" b="1" dirty="0"/>
              <a:t>Zmniejszenie nadwagi i utrzymywanie prawidłowej masy ciała </a:t>
            </a:r>
            <a:r>
              <a:rPr lang="pl-PL" sz="1600" dirty="0"/>
              <a:t>(obwód talii &lt;80 cm u kobiet, &lt;94 cm u mężczyzn, BMI &lt;25 kg/m</a:t>
            </a:r>
            <a:r>
              <a:rPr lang="pl-PL" sz="1600" baseline="30000" dirty="0"/>
              <a:t>2</a:t>
            </a:r>
            <a:r>
              <a:rPr lang="pl-PL" sz="1600" dirty="0"/>
              <a:t>)</a:t>
            </a:r>
          </a:p>
          <a:p>
            <a:r>
              <a:rPr lang="pl-PL" sz="2600" b="1" dirty="0"/>
              <a:t>Dieta śródziemnomorska.</a:t>
            </a:r>
            <a:endParaRPr lang="pl-PL" sz="2600" dirty="0"/>
          </a:p>
          <a:p>
            <a:r>
              <a:rPr lang="pl-PL" sz="2600" b="1" dirty="0"/>
              <a:t>Zmniejszenie spożycia sodu</a:t>
            </a:r>
            <a:r>
              <a:rPr lang="pl-PL" sz="2600" dirty="0"/>
              <a:t> </a:t>
            </a:r>
            <a:r>
              <a:rPr lang="pl-PL" sz="1800" dirty="0"/>
              <a:t>do &lt;5 g/d chlorku sodu</a:t>
            </a:r>
            <a:endParaRPr lang="pl-PL" sz="2600" dirty="0"/>
          </a:p>
          <a:p>
            <a:r>
              <a:rPr lang="pl-PL" sz="2600" b="1" dirty="0"/>
              <a:t>Ograniczenie spożycia alkoholu</a:t>
            </a:r>
            <a:r>
              <a:rPr lang="pl-PL" sz="2600" dirty="0"/>
              <a:t> </a:t>
            </a:r>
            <a:r>
              <a:rPr lang="pl-PL" sz="1400" dirty="0"/>
              <a:t>do ≤14 j./</a:t>
            </a:r>
            <a:r>
              <a:rPr lang="pl-PL" sz="1400" dirty="0" err="1"/>
              <a:t>tydz</a:t>
            </a:r>
            <a:r>
              <a:rPr lang="pl-PL" sz="1400" dirty="0"/>
              <a:t>. u mężczyzn oraz &lt;8 j./</a:t>
            </a:r>
            <a:r>
              <a:rPr lang="pl-PL" sz="1400" dirty="0" err="1"/>
              <a:t>tydz</a:t>
            </a:r>
            <a:r>
              <a:rPr lang="pl-PL" sz="1400" dirty="0"/>
              <a:t>. u kobiet (1 j. alkoholu to 10 g [12,5 ml] czystego etanolu</a:t>
            </a:r>
          </a:p>
          <a:p>
            <a:r>
              <a:rPr lang="pl-PL" sz="2600" b="1" dirty="0"/>
              <a:t>Odpowiednia aktywność fizyczna</a:t>
            </a:r>
          </a:p>
          <a:p>
            <a:r>
              <a:rPr lang="pl-PL" sz="2600" b="1" dirty="0"/>
              <a:t>Niepalenie tytoniu.</a:t>
            </a:r>
            <a:endParaRPr lang="pl-PL" sz="2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5491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farmakoterapii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leczenie skojarzone (najlepiej preparatem złożonym)</a:t>
            </a:r>
          </a:p>
          <a:p>
            <a:pPr marL="118872" indent="0">
              <a:buNone/>
            </a:pPr>
            <a:endParaRPr lang="pl-PL" dirty="0"/>
          </a:p>
          <a:p>
            <a:pPr marL="118872" indent="0">
              <a:buNone/>
            </a:pPr>
            <a:r>
              <a:rPr lang="pl-PL" dirty="0">
                <a:solidFill>
                  <a:srgbClr val="C00000"/>
                </a:solidFill>
              </a:rPr>
              <a:t>Wyjątek: </a:t>
            </a:r>
          </a:p>
          <a:p>
            <a:r>
              <a:rPr lang="pl-PL" dirty="0">
                <a:solidFill>
                  <a:srgbClr val="C00000"/>
                </a:solidFill>
              </a:rPr>
              <a:t>chorzy w podeszłym wieku z zespołem kruchości </a:t>
            </a:r>
          </a:p>
          <a:p>
            <a:r>
              <a:rPr lang="pl-PL" dirty="0">
                <a:solidFill>
                  <a:srgbClr val="C00000"/>
                </a:solidFill>
              </a:rPr>
              <a:t>chorych z NT 1. stopnia obciążonych małym ryzykiem sercowo-naczyniowym </a:t>
            </a:r>
          </a:p>
          <a:p>
            <a:endParaRPr lang="pl-PL" dirty="0"/>
          </a:p>
          <a:p>
            <a:pPr marL="118872" indent="0">
              <a:buNone/>
            </a:pPr>
            <a:r>
              <a:rPr lang="pl-PL" dirty="0"/>
              <a:t>Połączenia:</a:t>
            </a:r>
          </a:p>
          <a:p>
            <a:r>
              <a:rPr lang="pl-PL" dirty="0"/>
              <a:t>etap I – 2 leki, tj. ACEI/ARB + </a:t>
            </a:r>
            <a:r>
              <a:rPr lang="pl-PL" dirty="0" err="1"/>
              <a:t>bloker</a:t>
            </a:r>
            <a:r>
              <a:rPr lang="pl-PL" dirty="0"/>
              <a:t> kanału wapniowego albo </a:t>
            </a:r>
            <a:r>
              <a:rPr lang="pl-PL" dirty="0" err="1"/>
              <a:t>diuretyk</a:t>
            </a:r>
            <a:r>
              <a:rPr lang="pl-PL" dirty="0"/>
              <a:t> </a:t>
            </a:r>
            <a:r>
              <a:rPr lang="pl-PL" dirty="0" err="1"/>
              <a:t>tiazydowy</a:t>
            </a:r>
            <a:r>
              <a:rPr lang="pl-PL" dirty="0"/>
              <a:t>/</a:t>
            </a:r>
            <a:r>
              <a:rPr lang="pl-PL" dirty="0" err="1"/>
              <a:t>tiazydopodobny</a:t>
            </a:r>
            <a:endParaRPr lang="pl-PL" dirty="0"/>
          </a:p>
          <a:p>
            <a:r>
              <a:rPr lang="pl-PL" dirty="0"/>
              <a:t>etap II – 3 leki, tj. ACEI/ARB + </a:t>
            </a:r>
            <a:r>
              <a:rPr lang="pl-PL" dirty="0" err="1"/>
              <a:t>bloker</a:t>
            </a:r>
            <a:r>
              <a:rPr lang="pl-PL" dirty="0"/>
              <a:t> kanału wapniowego + </a:t>
            </a:r>
            <a:r>
              <a:rPr lang="pl-PL" dirty="0" err="1"/>
              <a:t>diuretyk</a:t>
            </a:r>
            <a:r>
              <a:rPr lang="pl-PL" dirty="0"/>
              <a:t> </a:t>
            </a:r>
            <a:r>
              <a:rPr lang="pl-PL" dirty="0" err="1"/>
              <a:t>tiazydowy</a:t>
            </a:r>
            <a:r>
              <a:rPr lang="pl-PL" dirty="0"/>
              <a:t>/</a:t>
            </a:r>
            <a:r>
              <a:rPr lang="pl-PL" dirty="0" err="1"/>
              <a:t>tiazydopodobny</a:t>
            </a:r>
            <a:endParaRPr lang="pl-PL" dirty="0"/>
          </a:p>
          <a:p>
            <a:r>
              <a:rPr lang="pl-PL" dirty="0"/>
              <a:t>etap III – dołącz </a:t>
            </a:r>
            <a:r>
              <a:rPr lang="pl-PL" dirty="0" err="1"/>
              <a:t>spironolakton</a:t>
            </a:r>
            <a:r>
              <a:rPr lang="pl-PL" dirty="0"/>
              <a:t> lub inny lek.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3694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w wieku podeszłym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5191"/>
            <a:ext cx="8784976" cy="4625609"/>
          </a:xfrm>
        </p:spPr>
        <p:txBody>
          <a:bodyPr>
            <a:normAutofit/>
          </a:bodyPr>
          <a:lstStyle/>
          <a:p>
            <a:r>
              <a:rPr lang="pl-PL" sz="2400" dirty="0"/>
              <a:t>częste występowanie hipotensji ortostatycznej</a:t>
            </a:r>
          </a:p>
          <a:p>
            <a:endParaRPr lang="pl-PL" sz="2400" dirty="0"/>
          </a:p>
          <a:p>
            <a:r>
              <a:rPr lang="pl-PL" sz="2400" dirty="0"/>
              <a:t>mierzenie ciśnienia w pozycji stojącej</a:t>
            </a:r>
          </a:p>
          <a:p>
            <a:endParaRPr lang="pl-PL" sz="2400" dirty="0"/>
          </a:p>
          <a:p>
            <a:r>
              <a:rPr lang="pl-PL" sz="2400" dirty="0"/>
              <a:t>unikanie leków zwiększających ryzyko hipotensji (np. </a:t>
            </a:r>
            <a:r>
              <a:rPr lang="pl-PL" sz="2400" dirty="0" err="1"/>
              <a:t>diuretyków</a:t>
            </a:r>
            <a:r>
              <a:rPr lang="pl-PL" sz="2400" dirty="0"/>
              <a:t> i β-</a:t>
            </a:r>
            <a:r>
              <a:rPr lang="pl-PL" sz="2400" dirty="0" err="1"/>
              <a:t>blokerów</a:t>
            </a:r>
            <a:r>
              <a:rPr lang="pl-PL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4183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NT- stan pilny i stan naglący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pl-PL" sz="2400" b="1" dirty="0">
                <a:solidFill>
                  <a:srgbClr val="C00000"/>
                </a:solidFill>
              </a:rPr>
              <a:t>ciśnienie tętnicze &gt;180/120 mm Hg</a:t>
            </a:r>
          </a:p>
          <a:p>
            <a:pPr marL="118872" indent="0" algn="ctr">
              <a:buNone/>
            </a:pPr>
            <a:endParaRPr lang="pl-PL" sz="2400" b="1" dirty="0">
              <a:solidFill>
                <a:srgbClr val="C00000"/>
              </a:solidFill>
            </a:endParaRPr>
          </a:p>
          <a:p>
            <a:pPr marL="118872" indent="0">
              <a:buNone/>
            </a:pPr>
            <a:r>
              <a:rPr lang="pl-PL" sz="2400" dirty="0"/>
              <a:t>a)duży wzrost ciśnienia tętniczego bez towarzyszących postępujących powikłań narządowych (</a:t>
            </a:r>
            <a:r>
              <a:rPr lang="pl-PL" sz="2400" b="1" dirty="0"/>
              <a:t>wysokie ciśnienie tętnicze z silnym bólem głowy, krwawieniem z nosa, znacznym niepokojem)</a:t>
            </a:r>
          </a:p>
          <a:p>
            <a:pPr marL="118872" indent="0">
              <a:buNone/>
            </a:pPr>
            <a:endParaRPr lang="pl-PL" sz="2400" b="1" dirty="0"/>
          </a:p>
          <a:p>
            <a:pPr marL="118872" indent="0">
              <a:buNone/>
            </a:pPr>
            <a:endParaRPr lang="pl-PL" sz="2400" dirty="0"/>
          </a:p>
          <a:p>
            <a:pPr marL="118872" indent="0">
              <a:buNone/>
            </a:pPr>
            <a:r>
              <a:rPr lang="pl-PL" sz="2400" dirty="0"/>
              <a:t>b)powikłania narządowe (pojawiające się lub postępujące) wymagające obniżenia ciśnienia w celu uniknięcia poważnych następstw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16823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5191"/>
            <a:ext cx="8856984" cy="4625609"/>
          </a:xfrm>
        </p:spPr>
        <p:txBody>
          <a:bodyPr/>
          <a:lstStyle/>
          <a:p>
            <a:r>
              <a:rPr lang="pl-PL" sz="2400" dirty="0"/>
              <a:t>doraźnie krótko działający lek hipotensyjny </a:t>
            </a:r>
            <a:r>
              <a:rPr lang="pl-PL" sz="2400" i="1" dirty="0"/>
              <a:t>p.o.</a:t>
            </a:r>
            <a:r>
              <a:rPr lang="pl-PL" sz="2400" dirty="0"/>
              <a:t> (</a:t>
            </a:r>
            <a:r>
              <a:rPr lang="pl-PL" sz="2400" dirty="0" err="1"/>
              <a:t>kaptopryl</a:t>
            </a:r>
            <a:r>
              <a:rPr lang="pl-PL" sz="2400" dirty="0"/>
              <a:t>, </a:t>
            </a:r>
            <a:r>
              <a:rPr lang="pl-PL" sz="2400" dirty="0" err="1"/>
              <a:t>labetalol</a:t>
            </a:r>
            <a:r>
              <a:rPr lang="pl-PL" sz="2400" dirty="0"/>
              <a:t>, klonidyna, </a:t>
            </a:r>
            <a:r>
              <a:rPr lang="pl-PL" sz="2400" dirty="0" err="1"/>
              <a:t>nitrendypina</a:t>
            </a:r>
            <a:r>
              <a:rPr lang="pl-PL" sz="2400" dirty="0"/>
              <a:t>)</a:t>
            </a:r>
          </a:p>
          <a:p>
            <a:endParaRPr lang="pl-PL" sz="2400" dirty="0"/>
          </a:p>
          <a:p>
            <a:r>
              <a:rPr lang="pl-PL" sz="2400" dirty="0"/>
              <a:t>modyfikacja leczenia przewlekłego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5938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 err="1"/>
              <a:t>Dyslipidemia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pl-PL" dirty="0"/>
              <a:t>stan, w którym stężenia lipidów i </a:t>
            </a:r>
            <a:r>
              <a:rPr lang="pl-PL" dirty="0" err="1"/>
              <a:t>lipoprotein</a:t>
            </a:r>
            <a:r>
              <a:rPr lang="pl-PL" dirty="0"/>
              <a:t> w osoczu nie odpowiada wartościom uznanym za pożądane *</a:t>
            </a:r>
          </a:p>
          <a:p>
            <a:pPr marL="118872" indent="0">
              <a:buNone/>
            </a:pPr>
            <a:endParaRPr lang="pl-PL" dirty="0"/>
          </a:p>
          <a:p>
            <a:r>
              <a:rPr lang="pl-PL" dirty="0"/>
              <a:t>hipercholesterolemia, </a:t>
            </a:r>
          </a:p>
          <a:p>
            <a:r>
              <a:rPr lang="pl-PL" dirty="0" err="1"/>
              <a:t>dyslipidemia</a:t>
            </a:r>
            <a:r>
              <a:rPr lang="pl-PL" dirty="0"/>
              <a:t> aterogenna,</a:t>
            </a:r>
          </a:p>
          <a:p>
            <a:r>
              <a:rPr lang="pl-PL" dirty="0"/>
              <a:t>ciężka </a:t>
            </a:r>
            <a:r>
              <a:rPr lang="pl-PL" dirty="0" err="1"/>
              <a:t>hipertriglicerydemia</a:t>
            </a:r>
            <a:r>
              <a:rPr lang="pl-PL" dirty="0"/>
              <a:t>,</a:t>
            </a:r>
          </a:p>
          <a:p>
            <a:endParaRPr lang="pl-PL" dirty="0"/>
          </a:p>
          <a:p>
            <a:endParaRPr lang="pl-PL" dirty="0"/>
          </a:p>
          <a:p>
            <a:pPr marL="118872" indent="0">
              <a:buNone/>
            </a:pPr>
            <a:r>
              <a:rPr lang="pl-PL" dirty="0"/>
              <a:t>* </a:t>
            </a:r>
            <a:r>
              <a:rPr lang="pl-PL" sz="800" dirty="0"/>
              <a:t>wartości zależą od całkowitego ryzyka sercowo-naczyniowego u pacjenta </a:t>
            </a:r>
          </a:p>
        </p:txBody>
      </p:sp>
    </p:spTree>
    <p:extLst>
      <p:ext uri="{BB962C8B-B14F-4D97-AF65-F5344CB8AC3E}">
        <p14:creationId xmlns:p14="http://schemas.microsoft.com/office/powerpoint/2010/main" val="187054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nazwy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zespoł</a:t>
            </a:r>
            <a:r>
              <a:rPr lang="pl-PL" dirty="0"/>
              <a:t> </a:t>
            </a:r>
            <a:r>
              <a:rPr lang="pl-PL" dirty="0" err="1"/>
              <a:t>polimetaboliczny</a:t>
            </a:r>
            <a:endParaRPr lang="pl-PL" dirty="0"/>
          </a:p>
          <a:p>
            <a:r>
              <a:rPr lang="pl-PL" dirty="0"/>
              <a:t>zespół X</a:t>
            </a:r>
          </a:p>
        </p:txBody>
      </p:sp>
    </p:spTree>
    <p:extLst>
      <p:ext uri="{BB962C8B-B14F-4D97-AF65-F5344CB8AC3E}">
        <p14:creationId xmlns:p14="http://schemas.microsoft.com/office/powerpoint/2010/main" val="4111376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Hipercholesterolemia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pl-PL" sz="2000" dirty="0"/>
              <a:t>Za nieprawidłowe u osób zdrowych można uznać stężenie </a:t>
            </a:r>
            <a:r>
              <a:rPr lang="pl-PL" sz="2000" b="1" dirty="0"/>
              <a:t>LDL </a:t>
            </a:r>
            <a:r>
              <a:rPr lang="pl-PL" sz="2000" dirty="0"/>
              <a:t>w osoczu/surowicy </a:t>
            </a:r>
            <a:r>
              <a:rPr lang="pl-PL" sz="2000" b="1" dirty="0"/>
              <a:t>≥3,0 </a:t>
            </a:r>
            <a:r>
              <a:rPr lang="pl-PL" sz="2000" b="1" dirty="0" err="1"/>
              <a:t>mmol</a:t>
            </a:r>
            <a:r>
              <a:rPr lang="pl-PL" sz="2000" b="1" dirty="0"/>
              <a:t>/l (115 mg/dl)</a:t>
            </a:r>
            <a:r>
              <a:rPr lang="pl-PL" sz="2000" dirty="0"/>
              <a:t>.  Wytyczne ESC/EAS (2016) nie określają wartości LDL-C definiującej hipercholesterolemię.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10712" r="-399" b="13203"/>
          <a:stretch/>
        </p:blipFill>
        <p:spPr bwMode="auto">
          <a:xfrm>
            <a:off x="395536" y="3067960"/>
            <a:ext cx="7762513" cy="3543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/>
              <a:t>https://www.mp.pl/interna/chapter/B16.II.2.4.1.</a:t>
            </a:r>
          </a:p>
        </p:txBody>
      </p:sp>
    </p:spTree>
    <p:extLst>
      <p:ext uri="{BB962C8B-B14F-4D97-AF65-F5344CB8AC3E}">
        <p14:creationId xmlns:p14="http://schemas.microsoft.com/office/powerpoint/2010/main" val="954174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Wtórne przyczyny hipercholesterolemii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niedoczynność tarczycy, </a:t>
            </a:r>
          </a:p>
          <a:p>
            <a:r>
              <a:rPr lang="pl-PL" dirty="0"/>
              <a:t>zespół nerczycowy, </a:t>
            </a:r>
          </a:p>
          <a:p>
            <a:r>
              <a:rPr lang="pl-PL" dirty="0"/>
              <a:t>przewlekła niewydolność nerek, </a:t>
            </a:r>
          </a:p>
          <a:p>
            <a:r>
              <a:rPr lang="pl-PL" dirty="0"/>
              <a:t>choroby wątroby przebiegające z </a:t>
            </a:r>
            <a:r>
              <a:rPr lang="pl-PL" dirty="0" err="1"/>
              <a:t>cholestazą</a:t>
            </a:r>
            <a:r>
              <a:rPr lang="pl-PL" dirty="0"/>
              <a:t>,</a:t>
            </a:r>
          </a:p>
          <a:p>
            <a:r>
              <a:rPr lang="pl-PL" dirty="0"/>
              <a:t>zespół Cushinga, </a:t>
            </a:r>
          </a:p>
          <a:p>
            <a:r>
              <a:rPr lang="pl-PL" dirty="0"/>
              <a:t>jadłowstręt psychiczny, </a:t>
            </a:r>
          </a:p>
          <a:p>
            <a:r>
              <a:rPr lang="pl-PL" dirty="0"/>
              <a:t>leki: </a:t>
            </a:r>
            <a:r>
              <a:rPr lang="pl-PL" dirty="0" err="1"/>
              <a:t>progestageny</a:t>
            </a:r>
            <a:r>
              <a:rPr lang="pl-PL" dirty="0"/>
              <a:t>, GKS, </a:t>
            </a:r>
          </a:p>
        </p:txBody>
      </p:sp>
    </p:spTree>
    <p:extLst>
      <p:ext uri="{BB962C8B-B14F-4D97-AF65-F5344CB8AC3E}">
        <p14:creationId xmlns:p14="http://schemas.microsoft.com/office/powerpoint/2010/main" val="463245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 dietetyczne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8579296" cy="4625609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pl-PL" dirty="0"/>
              <a:t>Dieta lekkostrawna:</a:t>
            </a:r>
          </a:p>
          <a:p>
            <a:pPr marL="118872" indent="0">
              <a:buNone/>
            </a:pPr>
            <a:endParaRPr lang="pl-PL" dirty="0"/>
          </a:p>
          <a:p>
            <a:r>
              <a:rPr lang="pl-PL" dirty="0"/>
              <a:t>z ograniczeniem  nasyconych kwasów tłuszczowych (tłuszcze zwierzęce, oleje palmowy i kokosowy),</a:t>
            </a:r>
          </a:p>
          <a:p>
            <a:endParaRPr lang="pl-PL" dirty="0"/>
          </a:p>
          <a:p>
            <a:r>
              <a:rPr lang="pl-PL" dirty="0"/>
              <a:t>dołączenie wielonienasyconych kwasów ω-6 i jednonienasyconych kwasów tłuszczowych (tłuszcze roślinne)</a:t>
            </a:r>
          </a:p>
          <a:p>
            <a:endParaRPr lang="pl-PL" dirty="0"/>
          </a:p>
          <a:p>
            <a:r>
              <a:rPr lang="pl-PL" dirty="0"/>
              <a:t>ograniczenie izomerów </a:t>
            </a:r>
            <a:r>
              <a:rPr lang="pl-PL" i="1" dirty="0"/>
              <a:t>trans</a:t>
            </a:r>
            <a:r>
              <a:rPr lang="pl-PL" dirty="0"/>
              <a:t> nienasyconych kwasów tłuszczowych (najczęściej gotowe wyroby cukiernicze)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5801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Statyny</a:t>
            </a:r>
            <a:r>
              <a:rPr lang="pl-PL" dirty="0"/>
              <a:t> – leki pierwszego wyboru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  <a:r>
              <a:rPr lang="pl-PL" dirty="0">
                <a:latin typeface="Times New Roman"/>
                <a:cs typeface="Times New Roman"/>
              </a:rPr>
              <a:t>↓ </a:t>
            </a:r>
            <a:r>
              <a:rPr lang="pl-PL" dirty="0"/>
              <a:t>stężenie LDL-C; wpływ na  </a:t>
            </a:r>
            <a:r>
              <a:rPr lang="pl-PL" dirty="0">
                <a:latin typeface="Times New Roman"/>
                <a:cs typeface="Times New Roman"/>
              </a:rPr>
              <a:t>↓</a:t>
            </a:r>
            <a:r>
              <a:rPr lang="pl-PL" dirty="0"/>
              <a:t>TG i </a:t>
            </a:r>
            <a:r>
              <a:rPr lang="pl-PL" dirty="0">
                <a:latin typeface="Times New Roman"/>
                <a:cs typeface="Times New Roman"/>
              </a:rPr>
              <a:t>↑</a:t>
            </a:r>
            <a:r>
              <a:rPr lang="pl-PL" dirty="0">
                <a:latin typeface="Corbel" pitchFamily="34" charset="0"/>
                <a:cs typeface="Times New Roman"/>
              </a:rPr>
              <a:t>HDL</a:t>
            </a:r>
          </a:p>
          <a:p>
            <a:endParaRPr lang="pl-PL" dirty="0">
              <a:latin typeface="Times New Roman"/>
              <a:cs typeface="Times New Roman"/>
            </a:endParaRPr>
          </a:p>
          <a:p>
            <a:r>
              <a:rPr lang="pl-PL" dirty="0"/>
              <a:t> przed włączeniem </a:t>
            </a:r>
            <a:r>
              <a:rPr lang="pl-PL" dirty="0" err="1"/>
              <a:t>statyny</a:t>
            </a:r>
            <a:r>
              <a:rPr lang="pl-PL" dirty="0"/>
              <a:t> </a:t>
            </a:r>
            <a:r>
              <a:rPr lang="pl-PL" dirty="0" err="1"/>
              <a:t>ozn</a:t>
            </a:r>
            <a:r>
              <a:rPr lang="pl-PL" dirty="0"/>
              <a:t>. aktywności ALT i CK w osoczu. </a:t>
            </a:r>
          </a:p>
          <a:p>
            <a:endParaRPr lang="pl-PL" b="1" dirty="0"/>
          </a:p>
          <a:p>
            <a:pPr marL="118872" indent="0">
              <a:buNone/>
            </a:pPr>
            <a:r>
              <a:rPr lang="pl-PL" b="1" dirty="0"/>
              <a:t>Przeciwwskazania:</a:t>
            </a:r>
            <a:r>
              <a:rPr lang="pl-PL" dirty="0"/>
              <a:t> </a:t>
            </a:r>
          </a:p>
          <a:p>
            <a:pPr marL="118872" indent="0">
              <a:buNone/>
            </a:pPr>
            <a:r>
              <a:rPr lang="pl-PL" dirty="0"/>
              <a:t>czynna choroba wątroby, aktywność ALT/AST w surowicy ≥3 × </a:t>
            </a:r>
            <a:r>
              <a:rPr lang="pl-PL" dirty="0" err="1"/>
              <a:t>ggn</a:t>
            </a:r>
            <a:r>
              <a:rPr lang="pl-PL" dirty="0"/>
              <a:t>, ciąża i karmienie piersią</a:t>
            </a:r>
          </a:p>
        </p:txBody>
      </p:sp>
    </p:spTree>
    <p:extLst>
      <p:ext uri="{BB962C8B-B14F-4D97-AF65-F5344CB8AC3E}">
        <p14:creationId xmlns:p14="http://schemas.microsoft.com/office/powerpoint/2010/main" val="3651838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Statyny</a:t>
            </a:r>
            <a:r>
              <a:rPr lang="pl-PL" dirty="0"/>
              <a:t> – działania niepożądane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wzrost aktywności ALT lub AST w surowicy</a:t>
            </a:r>
          </a:p>
          <a:p>
            <a:r>
              <a:rPr lang="pl-PL" dirty="0"/>
              <a:t>ból mięśni </a:t>
            </a:r>
          </a:p>
          <a:p>
            <a:r>
              <a:rPr lang="pl-PL" dirty="0"/>
              <a:t> miopatia – u &lt;0,2% - prowadząca do </a:t>
            </a:r>
            <a:r>
              <a:rPr lang="pl-PL" dirty="0" err="1"/>
              <a:t>rabdomiolizy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4335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Dawki startowe </a:t>
            </a:r>
            <a:r>
              <a:rPr lang="pl-PL" dirty="0" err="1"/>
              <a:t>statyny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 </a:t>
            </a:r>
            <a:r>
              <a:rPr lang="pl-PL" dirty="0" err="1"/>
              <a:t>Atorwastatyna</a:t>
            </a:r>
            <a:r>
              <a:rPr lang="pl-PL" dirty="0"/>
              <a:t> 10–20 mg/d, </a:t>
            </a:r>
          </a:p>
          <a:p>
            <a:r>
              <a:rPr lang="pl-PL" dirty="0" err="1"/>
              <a:t>Rozuwastatyna</a:t>
            </a:r>
            <a:r>
              <a:rPr lang="pl-PL" dirty="0"/>
              <a:t> 5–10 mg/d, </a:t>
            </a:r>
          </a:p>
          <a:p>
            <a:r>
              <a:rPr lang="pl-PL" dirty="0" err="1"/>
              <a:t>Simwastatyna</a:t>
            </a:r>
            <a:r>
              <a:rPr lang="pl-PL" dirty="0"/>
              <a:t> 20–40 mg/d, </a:t>
            </a:r>
          </a:p>
          <a:p>
            <a:r>
              <a:rPr lang="pl-PL" dirty="0" err="1"/>
              <a:t>Prawastatyna</a:t>
            </a:r>
            <a:r>
              <a:rPr lang="pl-PL" dirty="0"/>
              <a:t> 40 mg/d, </a:t>
            </a:r>
          </a:p>
          <a:p>
            <a:r>
              <a:rPr lang="pl-PL" dirty="0" err="1"/>
              <a:t>Lowastatyna</a:t>
            </a:r>
            <a:r>
              <a:rPr lang="pl-PL" dirty="0"/>
              <a:t> 40 mg/d)</a:t>
            </a:r>
          </a:p>
        </p:txBody>
      </p:sp>
    </p:spTree>
    <p:extLst>
      <p:ext uri="{BB962C8B-B14F-4D97-AF65-F5344CB8AC3E}">
        <p14:creationId xmlns:p14="http://schemas.microsoft.com/office/powerpoint/2010/main" val="3270939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leki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 </a:t>
            </a:r>
            <a:r>
              <a:rPr lang="pl-PL" b="1" dirty="0" err="1"/>
              <a:t>Ezetymib</a:t>
            </a:r>
            <a:r>
              <a:rPr lang="pl-PL" dirty="0"/>
              <a:t>: głównie w skojarzeniu ze </a:t>
            </a:r>
            <a:r>
              <a:rPr lang="pl-PL" dirty="0" err="1"/>
              <a:t>statyną</a:t>
            </a:r>
            <a:r>
              <a:rPr lang="pl-PL" dirty="0"/>
              <a:t> lub u pacjentów nietolerujących </a:t>
            </a:r>
            <a:r>
              <a:rPr lang="pl-PL" dirty="0" err="1"/>
              <a:t>statyn</a:t>
            </a:r>
            <a:r>
              <a:rPr lang="pl-PL" dirty="0"/>
              <a:t> użyteczny w </a:t>
            </a:r>
            <a:r>
              <a:rPr lang="pl-PL" dirty="0" err="1"/>
              <a:t>monoterapii</a:t>
            </a:r>
            <a:r>
              <a:rPr lang="pl-PL" dirty="0"/>
              <a:t> </a:t>
            </a:r>
          </a:p>
          <a:p>
            <a:endParaRPr lang="pl-PL" dirty="0"/>
          </a:p>
          <a:p>
            <a:r>
              <a:rPr lang="pl-PL" b="1" dirty="0"/>
              <a:t>Inhibitory PCSK9:</a:t>
            </a:r>
            <a:r>
              <a:rPr lang="pl-PL" dirty="0"/>
              <a:t> </a:t>
            </a:r>
            <a:r>
              <a:rPr lang="pl-PL" dirty="0" err="1"/>
              <a:t>ewolokumab</a:t>
            </a:r>
            <a:r>
              <a:rPr lang="pl-PL" dirty="0"/>
              <a:t> i </a:t>
            </a:r>
            <a:r>
              <a:rPr lang="pl-PL" dirty="0" err="1"/>
              <a:t>alirokumab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9930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Dyslipidemia</a:t>
            </a:r>
            <a:r>
              <a:rPr lang="pl-PL" dirty="0"/>
              <a:t> </a:t>
            </a:r>
            <a:r>
              <a:rPr lang="pl-PL" dirty="0" err="1"/>
              <a:t>arterogenna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pl-PL" dirty="0"/>
              <a:t>To współistnienie:</a:t>
            </a:r>
          </a:p>
          <a:p>
            <a:endParaRPr lang="pl-PL" dirty="0"/>
          </a:p>
          <a:p>
            <a:r>
              <a:rPr lang="pl-PL" dirty="0">
                <a:latin typeface="Times New Roman"/>
                <a:cs typeface="Times New Roman"/>
              </a:rPr>
              <a:t>↑</a:t>
            </a:r>
            <a:r>
              <a:rPr lang="pl-PL" dirty="0"/>
              <a:t>stężenia TG (1,7–5,6 </a:t>
            </a:r>
            <a:r>
              <a:rPr lang="pl-PL" dirty="0" err="1"/>
              <a:t>mmol</a:t>
            </a:r>
            <a:r>
              <a:rPr lang="pl-PL" dirty="0"/>
              <a:t>/l [150–500 mg/dl])</a:t>
            </a:r>
          </a:p>
          <a:p>
            <a:endParaRPr lang="pl-PL" dirty="0"/>
          </a:p>
          <a:p>
            <a:r>
              <a:rPr lang="pl-PL" dirty="0"/>
              <a:t>małego stężenia HDL-C &lt;1,0 </a:t>
            </a:r>
            <a:r>
              <a:rPr lang="pl-PL" dirty="0" err="1"/>
              <a:t>mmol</a:t>
            </a:r>
            <a:r>
              <a:rPr lang="pl-PL" dirty="0"/>
              <a:t>/l (40 mg/dl) u mężczyzn i &lt;1,2 </a:t>
            </a:r>
            <a:r>
              <a:rPr lang="pl-PL" dirty="0" err="1"/>
              <a:t>mmol</a:t>
            </a:r>
            <a:r>
              <a:rPr lang="pl-PL" dirty="0"/>
              <a:t>/l (45 mg/dl) u kobiet </a:t>
            </a:r>
          </a:p>
          <a:p>
            <a:pPr marL="118872" indent="0">
              <a:buNone/>
            </a:pPr>
            <a:endParaRPr lang="pl-PL" dirty="0"/>
          </a:p>
          <a:p>
            <a:r>
              <a:rPr lang="pl-PL" dirty="0"/>
              <a:t>nieprawidłowych cząsteczek LDL (tzw. małych, gęstych LDL)</a:t>
            </a:r>
          </a:p>
          <a:p>
            <a:endParaRPr lang="pl-PL" dirty="0"/>
          </a:p>
          <a:p>
            <a:pPr marL="118872" indent="0">
              <a:buNone/>
            </a:pPr>
            <a:r>
              <a:rPr lang="pl-PL" dirty="0"/>
              <a:t>Najczęściej współistnieje z nadwagą/otyłością lub cukrzycą typu 2.</a:t>
            </a:r>
          </a:p>
        </p:txBody>
      </p:sp>
    </p:spTree>
    <p:extLst>
      <p:ext uri="{BB962C8B-B14F-4D97-AF65-F5344CB8AC3E}">
        <p14:creationId xmlns:p14="http://schemas.microsoft.com/office/powerpoint/2010/main" val="2444500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 </a:t>
            </a:r>
            <a:r>
              <a:rPr lang="pl-PL" dirty="0" err="1"/>
              <a:t>dyslipidemii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800" dirty="0"/>
              <a:t>Zmniejszenie masy ciała </a:t>
            </a:r>
          </a:p>
          <a:p>
            <a:endParaRPr lang="pl-PL" sz="2800" dirty="0"/>
          </a:p>
          <a:p>
            <a:r>
              <a:rPr lang="pl-PL" sz="2800" dirty="0"/>
              <a:t>Zmniejszenie spożycia węglowodanów, zwłaszcza łatwo przyswajalnych cukrów prostych </a:t>
            </a:r>
          </a:p>
          <a:p>
            <a:endParaRPr lang="pl-PL" sz="2800" dirty="0"/>
          </a:p>
          <a:p>
            <a:r>
              <a:rPr lang="pl-PL" sz="2800" dirty="0"/>
              <a:t>Zwiększenie aktywności fizycznej</a:t>
            </a:r>
          </a:p>
          <a:p>
            <a:endParaRPr lang="pl-PL" sz="2800" dirty="0"/>
          </a:p>
          <a:p>
            <a:r>
              <a:rPr lang="pl-PL" sz="2800" dirty="0"/>
              <a:t>Zastępowanie tłuszczów nasyconych tłuszczami nienasyconymi</a:t>
            </a:r>
          </a:p>
          <a:p>
            <a:endParaRPr lang="pl-PL" sz="2800" dirty="0"/>
          </a:p>
          <a:p>
            <a:r>
              <a:rPr lang="pl-PL" sz="2800" dirty="0"/>
              <a:t>Ograniczenie spożycia alkoholu </a:t>
            </a:r>
          </a:p>
        </p:txBody>
      </p:sp>
    </p:spTree>
    <p:extLst>
      <p:ext uri="{BB962C8B-B14F-4D97-AF65-F5344CB8AC3E}">
        <p14:creationId xmlns:p14="http://schemas.microsoft.com/office/powerpoint/2010/main" val="1125474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Leczenie </a:t>
            </a:r>
            <a:r>
              <a:rPr lang="pl-PL" dirty="0" err="1"/>
              <a:t>dyslipidemii</a:t>
            </a:r>
            <a:r>
              <a:rPr lang="pl-PL" dirty="0"/>
              <a:t> </a:t>
            </a:r>
            <a:r>
              <a:rPr lang="pl-PL" dirty="0" err="1"/>
              <a:t>arterogennej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75191"/>
            <a:ext cx="9036496" cy="4625609"/>
          </a:xfrm>
        </p:spPr>
        <p:txBody>
          <a:bodyPr>
            <a:normAutofit/>
          </a:bodyPr>
          <a:lstStyle/>
          <a:p>
            <a:r>
              <a:rPr lang="pl-PL" sz="2400" b="1" dirty="0" err="1"/>
              <a:t>Statyny</a:t>
            </a:r>
            <a:r>
              <a:rPr lang="pl-PL" sz="2400" b="1" dirty="0"/>
              <a:t> -</a:t>
            </a:r>
            <a:r>
              <a:rPr lang="pl-PL" sz="2400" dirty="0"/>
              <a:t>lek pierwszego wyboru</a:t>
            </a:r>
          </a:p>
          <a:p>
            <a:endParaRPr lang="pl-PL" sz="2400" dirty="0"/>
          </a:p>
          <a:p>
            <a:r>
              <a:rPr lang="pl-PL" sz="2400" b="1" dirty="0"/>
              <a:t>Wielonienasycone kwasy tłuszczowe ω-3:</a:t>
            </a:r>
            <a:r>
              <a:rPr lang="pl-PL" sz="2400" dirty="0"/>
              <a:t> rozważ dodanie do </a:t>
            </a:r>
            <a:r>
              <a:rPr lang="pl-PL" sz="2400" dirty="0" err="1"/>
              <a:t>statyny</a:t>
            </a:r>
            <a:r>
              <a:rPr lang="pl-PL" sz="2400" dirty="0"/>
              <a:t>  (</a:t>
            </a:r>
            <a:r>
              <a:rPr lang="pl-PL" sz="2400" dirty="0" err="1"/>
              <a:t>np.ester</a:t>
            </a:r>
            <a:r>
              <a:rPr lang="pl-PL" sz="2400" dirty="0"/>
              <a:t> etylowy kwasu </a:t>
            </a:r>
            <a:r>
              <a:rPr lang="pl-PL" sz="2400" dirty="0" err="1"/>
              <a:t>eikozapentaenowego</a:t>
            </a:r>
            <a:r>
              <a:rPr lang="pl-PL" sz="2400" dirty="0"/>
              <a:t> [EPA] 2 g 2 × dz.- ważna dawka)</a:t>
            </a:r>
          </a:p>
          <a:p>
            <a:endParaRPr lang="pl-PL" sz="2400" dirty="0"/>
          </a:p>
          <a:p>
            <a:r>
              <a:rPr lang="pl-PL" sz="2400" b="1" dirty="0" err="1"/>
              <a:t>Fibraty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6390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 stanowi rozpoznania ale…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l-PL" dirty="0"/>
              <a:t>Rozpoznaniami klinicznymi są składowe zespołu metabolicznego.</a:t>
            </a:r>
          </a:p>
        </p:txBody>
      </p:sp>
    </p:spTree>
    <p:extLst>
      <p:ext uri="{BB962C8B-B14F-4D97-AF65-F5344CB8AC3E}">
        <p14:creationId xmlns:p14="http://schemas.microsoft.com/office/powerpoint/2010/main" val="3807624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Fibraty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55000" lnSpcReduction="20000"/>
          </a:bodyPr>
          <a:lstStyle/>
          <a:p>
            <a:r>
              <a:rPr lang="pl-PL" dirty="0"/>
              <a:t>dodanie </a:t>
            </a:r>
            <a:r>
              <a:rPr lang="pl-PL" dirty="0" err="1"/>
              <a:t>fenofibratu</a:t>
            </a:r>
            <a:r>
              <a:rPr lang="pl-PL" dirty="0"/>
              <a:t> lub </a:t>
            </a:r>
            <a:r>
              <a:rPr lang="pl-PL" dirty="0" err="1"/>
              <a:t>bezafibratu</a:t>
            </a:r>
            <a:r>
              <a:rPr lang="pl-PL" dirty="0"/>
              <a:t> do </a:t>
            </a:r>
            <a:r>
              <a:rPr lang="pl-PL" dirty="0" err="1"/>
              <a:t>statyny</a:t>
            </a:r>
            <a:r>
              <a:rPr lang="pl-PL" dirty="0"/>
              <a:t>, jeśli mimo przyjmowania </a:t>
            </a:r>
            <a:r>
              <a:rPr lang="pl-PL" dirty="0" err="1"/>
              <a:t>statyny</a:t>
            </a:r>
            <a:r>
              <a:rPr lang="pl-PL" dirty="0"/>
              <a:t> utrzymuje się zwiększone stężenie TG (≥2,3 </a:t>
            </a:r>
            <a:r>
              <a:rPr lang="pl-PL" dirty="0" err="1"/>
              <a:t>mmol</a:t>
            </a:r>
            <a:r>
              <a:rPr lang="pl-PL" dirty="0"/>
              <a:t>/l), </a:t>
            </a:r>
          </a:p>
          <a:p>
            <a:r>
              <a:rPr lang="pl-PL" dirty="0"/>
              <a:t>jeśli stężenie TG ≥5,6 </a:t>
            </a:r>
            <a:r>
              <a:rPr lang="pl-PL" dirty="0" err="1"/>
              <a:t>mmol</a:t>
            </a:r>
            <a:r>
              <a:rPr lang="pl-PL" dirty="0"/>
              <a:t>/l → leczenie </a:t>
            </a:r>
            <a:r>
              <a:rPr lang="pl-PL" dirty="0" err="1"/>
              <a:t>fibratem</a:t>
            </a:r>
            <a:r>
              <a:rPr lang="pl-PL" dirty="0"/>
              <a:t> (prewencja ostrego zapalenia trzustki), </a:t>
            </a:r>
          </a:p>
          <a:p>
            <a:endParaRPr lang="pl-PL" b="1" dirty="0"/>
          </a:p>
          <a:p>
            <a:endParaRPr lang="pl-PL" b="1" dirty="0"/>
          </a:p>
          <a:p>
            <a:pPr marL="118872" indent="0">
              <a:buNone/>
            </a:pPr>
            <a:r>
              <a:rPr lang="pl-PL" b="1" dirty="0"/>
              <a:t>Przeciwwskazania: </a:t>
            </a:r>
          </a:p>
          <a:p>
            <a:r>
              <a:rPr lang="pl-PL" dirty="0"/>
              <a:t>ciężka przewlekła choroba nerek (nie stosuj przy GFR &lt;50 ml/min/1,73 m2,),</a:t>
            </a:r>
          </a:p>
          <a:p>
            <a:r>
              <a:rPr lang="pl-PL" dirty="0"/>
              <a:t>niewydolność wątroby, </a:t>
            </a:r>
          </a:p>
          <a:p>
            <a:r>
              <a:rPr lang="pl-PL" dirty="0"/>
              <a:t>kamica żółciowa, </a:t>
            </a:r>
          </a:p>
          <a:p>
            <a:r>
              <a:rPr lang="pl-PL" dirty="0"/>
              <a:t>ciąża, </a:t>
            </a:r>
          </a:p>
          <a:p>
            <a:r>
              <a:rPr lang="pl-PL" dirty="0"/>
              <a:t>karmienie piersią,</a:t>
            </a:r>
          </a:p>
          <a:p>
            <a:pPr marL="118872" indent="0">
              <a:buNone/>
            </a:pPr>
            <a:endParaRPr lang="pl-PL" dirty="0"/>
          </a:p>
          <a:p>
            <a:pPr marL="118872" indent="0">
              <a:buNone/>
            </a:pPr>
            <a:r>
              <a:rPr lang="pl-PL" b="1" dirty="0"/>
              <a:t>Główne działania niepożądane</a:t>
            </a:r>
            <a:r>
              <a:rPr lang="pl-PL" dirty="0"/>
              <a:t>: </a:t>
            </a:r>
          </a:p>
          <a:p>
            <a:pPr marL="118872" indent="0">
              <a:buNone/>
            </a:pPr>
            <a:r>
              <a:rPr lang="pl-PL" dirty="0"/>
              <a:t>wzrost aktywności ALT w surowicy, </a:t>
            </a:r>
          </a:p>
          <a:p>
            <a:pPr marL="118872" indent="0">
              <a:buNone/>
            </a:pPr>
            <a:r>
              <a:rPr lang="pl-PL" dirty="0"/>
              <a:t>miopatia, </a:t>
            </a:r>
          </a:p>
          <a:p>
            <a:pPr marL="118872" indent="0">
              <a:buNone/>
            </a:pPr>
            <a:r>
              <a:rPr lang="pl-PL" dirty="0"/>
              <a:t>dolegliwości ze strony przewodu pokarmowego: dyspepsja, ból brzucha, biegunka, wzdęcie. </a:t>
            </a:r>
          </a:p>
          <a:p>
            <a:pPr marL="118872" indent="0">
              <a:buNone/>
            </a:pPr>
            <a:endParaRPr lang="pl-PL" dirty="0"/>
          </a:p>
          <a:p>
            <a:pPr marL="118872" indent="0">
              <a:buNone/>
            </a:pPr>
            <a:r>
              <a:rPr lang="pl-PL" b="1" dirty="0">
                <a:solidFill>
                  <a:srgbClr val="C00000"/>
                </a:solidFill>
              </a:rPr>
              <a:t>Gdy ALT lub AST &gt;3 × </a:t>
            </a:r>
            <a:r>
              <a:rPr lang="pl-PL" b="1" dirty="0" err="1">
                <a:solidFill>
                  <a:srgbClr val="C00000"/>
                </a:solidFill>
              </a:rPr>
              <a:t>ggn</a:t>
            </a:r>
            <a:r>
              <a:rPr lang="pl-PL" b="1" dirty="0">
                <a:solidFill>
                  <a:srgbClr val="C00000"/>
                </a:solidFill>
              </a:rPr>
              <a:t> → odstawić  </a:t>
            </a:r>
            <a:r>
              <a:rPr lang="pl-PL" b="1" dirty="0" err="1">
                <a:solidFill>
                  <a:srgbClr val="C00000"/>
                </a:solidFill>
              </a:rPr>
              <a:t>fibrat</a:t>
            </a:r>
            <a:r>
              <a:rPr lang="pl-PL" b="1" dirty="0">
                <a:solidFill>
                  <a:srgbClr val="C00000"/>
                </a:solidFill>
              </a:rPr>
              <a:t> !!! </a:t>
            </a:r>
          </a:p>
        </p:txBody>
      </p:sp>
    </p:spTree>
    <p:extLst>
      <p:ext uri="{BB962C8B-B14F-4D97-AF65-F5344CB8AC3E}">
        <p14:creationId xmlns:p14="http://schemas.microsoft.com/office/powerpoint/2010/main" val="1724005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Styl życia ma najważniejszy wpływ na występowanie zespołu metabolicznego.</a:t>
            </a:r>
          </a:p>
          <a:p>
            <a:endParaRPr lang="pl-PL" dirty="0"/>
          </a:p>
          <a:p>
            <a:r>
              <a:rPr lang="pl-PL" dirty="0"/>
              <a:t>Leczenie zespołu metabolicznego ma na celu przede wszystkim zmniejszenie ryzyka rozwoju cukrzycy, nadciśnienia tętniczego, uszkodzeń narządowych oraz chorób sercowo-naczyniowych.</a:t>
            </a:r>
          </a:p>
        </p:txBody>
      </p:sp>
    </p:spTree>
    <p:extLst>
      <p:ext uri="{BB962C8B-B14F-4D97-AF65-F5344CB8AC3E}">
        <p14:creationId xmlns:p14="http://schemas.microsoft.com/office/powerpoint/2010/main" val="3733471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Leczenie zespołu metabolicznego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leczenie poszczególnych składowych zespołu metabolicznego</a:t>
            </a:r>
          </a:p>
          <a:p>
            <a:endParaRPr lang="pl-PL" dirty="0"/>
          </a:p>
          <a:p>
            <a:r>
              <a:rPr lang="pl-PL" dirty="0"/>
              <a:t>leczeniem przyczynowym jest redukcja masy ciała oraz zwiększenie aktywności fizycznej, a u osób ze stanem </a:t>
            </a:r>
            <a:r>
              <a:rPr lang="pl-PL" dirty="0" err="1"/>
              <a:t>przedcukrzycowym</a:t>
            </a:r>
            <a:r>
              <a:rPr lang="pl-PL" dirty="0"/>
              <a:t> i z dużym ryzykiem rozwoju cukrzycy typu 2 ,rozważenie zastosowanie </a:t>
            </a:r>
            <a:r>
              <a:rPr lang="pl-PL" dirty="0" err="1"/>
              <a:t>metforminy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3430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zmniejszenie ilości przyjmowanych kalorii (o 500–1000/dobę) oraz zwiększenie aktywności fizycznej (co najmniej 30 minut dziennie umiarkowanej aktywności fizycznej)</a:t>
            </a:r>
          </a:p>
          <a:p>
            <a:endParaRPr lang="pl-PL" dirty="0"/>
          </a:p>
          <a:p>
            <a:r>
              <a:rPr lang="pl-PL" dirty="0"/>
              <a:t>zmniejszenia masy ciała o 7–10% w ciągu 6–12 miesięcy</a:t>
            </a:r>
          </a:p>
          <a:p>
            <a:endParaRPr lang="pl-PL" dirty="0"/>
          </a:p>
          <a:p>
            <a:r>
              <a:rPr lang="pl-PL" dirty="0"/>
              <a:t>zaprzestanie palenia tytoniu.</a:t>
            </a:r>
          </a:p>
        </p:txBody>
      </p:sp>
    </p:spTree>
    <p:extLst>
      <p:ext uri="{BB962C8B-B14F-4D97-AF65-F5344CB8AC3E}">
        <p14:creationId xmlns:p14="http://schemas.microsoft.com/office/powerpoint/2010/main" val="3573092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229600" cy="1252728"/>
          </a:xfrm>
        </p:spPr>
        <p:txBody>
          <a:bodyPr>
            <a:normAutofit/>
          </a:bodyPr>
          <a:lstStyle/>
          <a:p>
            <a:r>
              <a:rPr lang="en-US" sz="800" b="0" dirty="0"/>
              <a:t>&lt;a </a:t>
            </a:r>
            <a:r>
              <a:rPr lang="en-US" sz="800" b="0" dirty="0" err="1"/>
              <a:t>href</a:t>
            </a:r>
            <a:r>
              <a:rPr lang="en-US" sz="800" b="0" dirty="0"/>
              <a:t>="</a:t>
            </a:r>
            <a:r>
              <a:rPr lang="en-US" sz="800" b="0" dirty="0">
                <a:hlinkClick r:id="rId2"/>
              </a:rPr>
              <a:t>https://www.freepik.com/photos/food</a:t>
            </a:r>
            <a:r>
              <a:rPr lang="en-US" sz="800" b="0" dirty="0"/>
              <a:t>"&gt;Food photo created by </a:t>
            </a:r>
            <a:r>
              <a:rPr lang="en-US" sz="800" b="0" dirty="0" err="1"/>
              <a:t>shurkin_son</a:t>
            </a:r>
            <a:r>
              <a:rPr lang="en-US" sz="800" b="0" dirty="0"/>
              <a:t> - </a:t>
            </a:r>
            <a:r>
              <a:rPr lang="en-US" sz="800" b="0" dirty="0">
                <a:hlinkClick r:id="rId3"/>
              </a:rPr>
              <a:t>www.freepik.com</a:t>
            </a:r>
            <a:r>
              <a:rPr lang="en-US" sz="800" b="0" dirty="0"/>
              <a:t>&lt;/a&gt;</a:t>
            </a:r>
            <a:endParaRPr lang="pl-PL" sz="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250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Zdrowy ? Czy na pewno?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3709" y="6433864"/>
            <a:ext cx="8147248" cy="379512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>
                <a:hlinkClick r:id="rId2"/>
              </a:rPr>
              <a:t>https://www.freepik.com/photos/abstract</a:t>
            </a:r>
            <a:r>
              <a:rPr lang="en-US" dirty="0"/>
              <a:t>"&gt;Abstract photo created by </a:t>
            </a:r>
            <a:r>
              <a:rPr lang="en-US" dirty="0" err="1"/>
              <a:t>freepic.diller</a:t>
            </a:r>
            <a:r>
              <a:rPr lang="en-US" dirty="0"/>
              <a:t> - </a:t>
            </a:r>
            <a:r>
              <a:rPr lang="en-US" dirty="0">
                <a:hlinkClick r:id="rId3"/>
              </a:rPr>
              <a:t>www.freepik.com</a:t>
            </a:r>
            <a:r>
              <a:rPr lang="en-US" dirty="0"/>
              <a:t>&lt;/a&gt;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5247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48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99" y="6352736"/>
            <a:ext cx="8229600" cy="1252728"/>
          </a:xfrm>
        </p:spPr>
        <p:txBody>
          <a:bodyPr>
            <a:normAutofit/>
          </a:bodyPr>
          <a:lstStyle/>
          <a:p>
            <a:r>
              <a:rPr lang="pl-PL" sz="900" b="0" dirty="0"/>
              <a:t>&lt;a </a:t>
            </a:r>
            <a:r>
              <a:rPr lang="pl-PL" sz="900" b="0" dirty="0" err="1"/>
              <a:t>href</a:t>
            </a:r>
            <a:r>
              <a:rPr lang="pl-PL" sz="900" b="0" dirty="0"/>
              <a:t>="</a:t>
            </a:r>
            <a:r>
              <a:rPr lang="pl-PL" sz="900" b="0" dirty="0">
                <a:hlinkClick r:id="rId2"/>
              </a:rPr>
              <a:t>https://pl.freepik.com/wektory/infographic</a:t>
            </a:r>
            <a:r>
              <a:rPr lang="pl-PL" sz="900" b="0" dirty="0"/>
              <a:t>"&gt;Infographic plik wektorowy utworzone przez </a:t>
            </a:r>
            <a:r>
              <a:rPr lang="pl-PL" sz="900" b="0" dirty="0" err="1"/>
              <a:t>brgfx</a:t>
            </a:r>
            <a:r>
              <a:rPr lang="pl-PL" sz="900" b="0" dirty="0"/>
              <a:t> - </a:t>
            </a:r>
            <a:r>
              <a:rPr lang="pl-PL" sz="900" b="0" dirty="0">
                <a:hlinkClick r:id="rId3"/>
              </a:rPr>
              <a:t>pl.freepik.com</a:t>
            </a:r>
            <a:r>
              <a:rPr lang="pl-PL" sz="900" b="0" dirty="0"/>
              <a:t>&lt;/a&gt;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pl-PL" sz="1600" dirty="0"/>
              <a:t>Nieleczone zaburzenia wchodzące w skład zespołu metabolicznego prowadzą do wystąpienia</a:t>
            </a:r>
          </a:p>
          <a:p>
            <a:r>
              <a:rPr lang="pl-PL" sz="1600" dirty="0"/>
              <a:t>jawnej cukrzycy typu 2 (jeśli już nie jest jego składową),</a:t>
            </a:r>
          </a:p>
          <a:p>
            <a:r>
              <a:rPr lang="pl-PL" sz="1600" dirty="0"/>
              <a:t> przedwczesnego rozwoju miażdżycy</a:t>
            </a:r>
          </a:p>
          <a:p>
            <a:r>
              <a:rPr lang="pl-PL" sz="1600" dirty="0"/>
              <a:t> i chorób sercowo-naczyniowych.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758501" cy="38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000" dirty="0"/>
              <a:t>Rozpoznanie: wg wspólnego stanowiska IDF, NHLBI, AHA, WHF, IAS i IASO (2009) powinny być spełnione dowolne 3 z 5 następujących </a:t>
            </a:r>
            <a:r>
              <a:rPr lang="pl-PL" sz="1800" dirty="0"/>
              <a:t>kryteriów: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zwiększony obwód talii (zależy od kraju pochodzenia i grupy etnicznej – w populacji europejskiej rasy białej ≥80 cm u kobiet i ≥94 cm u mężczyzn)</a:t>
            </a:r>
          </a:p>
          <a:p>
            <a:endParaRPr lang="pl-PL" dirty="0"/>
          </a:p>
          <a:p>
            <a:r>
              <a:rPr lang="pl-PL" dirty="0"/>
              <a:t>stężenie </a:t>
            </a:r>
            <a:r>
              <a:rPr lang="pl-PL" dirty="0" err="1"/>
              <a:t>triglicerydów</a:t>
            </a:r>
            <a:r>
              <a:rPr lang="pl-PL" dirty="0"/>
              <a:t> na czczo &gt;1,7 </a:t>
            </a:r>
            <a:r>
              <a:rPr lang="pl-PL" dirty="0" err="1"/>
              <a:t>mmol</a:t>
            </a:r>
            <a:r>
              <a:rPr lang="pl-PL" dirty="0"/>
              <a:t>/l (150 mg/dl) lub leczenie </a:t>
            </a:r>
            <a:r>
              <a:rPr lang="pl-PL" dirty="0" err="1"/>
              <a:t>hipertriglicerydemii</a:t>
            </a:r>
            <a:endParaRPr lang="pl-PL" dirty="0"/>
          </a:p>
          <a:p>
            <a:endParaRPr lang="pl-PL" dirty="0"/>
          </a:p>
          <a:p>
            <a:r>
              <a:rPr lang="pl-PL" dirty="0"/>
              <a:t>stężenie HDL-C na czczo &lt;1,0 </a:t>
            </a:r>
            <a:r>
              <a:rPr lang="pl-PL" dirty="0" err="1"/>
              <a:t>mmol</a:t>
            </a:r>
            <a:r>
              <a:rPr lang="pl-PL" dirty="0"/>
              <a:t>/l (40 mg/dl) u mężczyzn i &lt;1,3 </a:t>
            </a:r>
            <a:r>
              <a:rPr lang="pl-PL" dirty="0" err="1"/>
              <a:t>mmol</a:t>
            </a:r>
            <a:r>
              <a:rPr lang="pl-PL" dirty="0"/>
              <a:t>/l (50 mg/dl) u kobiet lub leczenie tego zaburzenia lipidowego</a:t>
            </a:r>
          </a:p>
          <a:p>
            <a:endParaRPr lang="pl-PL" dirty="0"/>
          </a:p>
          <a:p>
            <a:r>
              <a:rPr lang="pl-PL" dirty="0"/>
              <a:t>ciśnienie tętnicze skurczowe ≥130 mm Hg lub rozkurczowe ≥85 mm Hg, bądź leczenie rozpoznanego wcześniej nadciśnienia tętniczego</a:t>
            </a:r>
          </a:p>
          <a:p>
            <a:endParaRPr lang="pl-PL" dirty="0"/>
          </a:p>
          <a:p>
            <a:r>
              <a:rPr lang="pl-PL" dirty="0"/>
              <a:t> stężenie glukozy w osoczu na czczo ≥5,6 </a:t>
            </a:r>
            <a:r>
              <a:rPr lang="pl-PL" dirty="0" err="1"/>
              <a:t>mmol</a:t>
            </a:r>
            <a:r>
              <a:rPr lang="pl-PL" dirty="0"/>
              <a:t>/l (100 mg/dl) lub leczenie farmakologiczne cukrzycy typu 2.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654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Zespół metaboliczny - przyczyny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czynniki genetyczne i środowiskowe</a:t>
            </a:r>
          </a:p>
          <a:p>
            <a:pPr marL="118872" indent="0">
              <a:buNone/>
            </a:pPr>
            <a:endParaRPr lang="pl-PL" dirty="0"/>
          </a:p>
          <a:p>
            <a:r>
              <a:rPr lang="pl-PL" dirty="0"/>
              <a:t>najważniejsze czynniki ryzyka:</a:t>
            </a:r>
          </a:p>
          <a:p>
            <a:pPr marL="118872" indent="0">
              <a:buNone/>
            </a:pPr>
            <a:r>
              <a:rPr lang="pl-PL" dirty="0"/>
              <a:t>-nadwaga i otyłość, </a:t>
            </a:r>
          </a:p>
          <a:p>
            <a:pPr marL="118872" indent="0">
              <a:buNone/>
            </a:pPr>
            <a:r>
              <a:rPr lang="pl-PL" dirty="0"/>
              <a:t>-nieprawidłowe nawyki żywieniowe, </a:t>
            </a:r>
          </a:p>
          <a:p>
            <a:pPr marL="118872" indent="0">
              <a:buNone/>
            </a:pPr>
            <a:r>
              <a:rPr lang="pl-PL" dirty="0"/>
              <a:t>-niezdrowa dieta, </a:t>
            </a:r>
          </a:p>
          <a:p>
            <a:pPr marL="118872" indent="0">
              <a:buNone/>
            </a:pPr>
            <a:r>
              <a:rPr lang="pl-PL" dirty="0"/>
              <a:t>-zbyt mała aktywność fizyczna i siedzący tryb życia, </a:t>
            </a:r>
          </a:p>
          <a:p>
            <a:pPr marL="118872" indent="0">
              <a:buNone/>
            </a:pPr>
            <a:endParaRPr lang="pl-PL" dirty="0"/>
          </a:p>
          <a:p>
            <a:r>
              <a:rPr lang="pl-PL" dirty="0"/>
              <a:t>stres psychiczny, nadużywanie alkoholu, palenie papierosów i inne.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557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9180511" cy="74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Otyłość trzewna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nagromadzeniem tkanki tłuszczowej w obrębie sieci większej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859561"/>
            <a:ext cx="5511445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&lt;a </a:t>
            </a:r>
            <a:r>
              <a:rPr kumimoji="0" lang="pl-PL" sz="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href</a:t>
            </a:r>
            <a:r>
              <a:rPr kumimoji="0" lang="pl-PL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="</a:t>
            </a:r>
            <a:r>
              <a:rPr kumimoji="0" lang="pl-PL" sz="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https://www.freepik.com/photos/background</a:t>
            </a:r>
            <a:r>
              <a:rPr kumimoji="0" lang="pl-PL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"&gt;Background </a:t>
            </a:r>
            <a:r>
              <a:rPr kumimoji="0" lang="pl-PL" sz="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photo</a:t>
            </a:r>
            <a:r>
              <a:rPr kumimoji="0" lang="pl-PL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created</a:t>
            </a:r>
            <a:r>
              <a:rPr kumimoji="0" lang="pl-PL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by </a:t>
            </a:r>
            <a:r>
              <a:rPr kumimoji="0" lang="pl-PL" sz="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jcomp</a:t>
            </a:r>
            <a:r>
              <a:rPr kumimoji="0" lang="pl-PL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- </a:t>
            </a:r>
            <a:r>
              <a:rPr kumimoji="0" lang="pl-PL" sz="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www.freepik.com</a:t>
            </a:r>
            <a:r>
              <a:rPr kumimoji="0" lang="pl-PL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&lt;/a</a:t>
            </a:r>
            <a:r>
              <a:rPr kumimoji="0" lang="pl-PL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  <a:br>
              <a:rPr kumimoji="0" 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1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Dane WHO - dorośli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099"/>
            <a:ext cx="8829675" cy="308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1943099"/>
            <a:ext cx="4860032" cy="31085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W 2016 roku 1,9 miliarda ludzi na całym świecie miało nadwagę, a 650 milionów było otyłych</a:t>
            </a:r>
          </a:p>
          <a:p>
            <a:endParaRPr lang="pl-PL" sz="2800" b="1" dirty="0">
              <a:solidFill>
                <a:schemeClr val="bg1"/>
              </a:solidFill>
            </a:endParaRPr>
          </a:p>
          <a:p>
            <a:endParaRPr lang="pl-PL" sz="2800" b="1" dirty="0">
              <a:solidFill>
                <a:schemeClr val="bg1"/>
              </a:solidFill>
            </a:endParaRPr>
          </a:p>
          <a:p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27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85</TotalTime>
  <Words>1939</Words>
  <Application>Microsoft Office PowerPoint</Application>
  <PresentationFormat>Pokaz na ekranie (4:3)</PresentationFormat>
  <Paragraphs>245</Paragraphs>
  <Slides>45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52" baseType="lpstr">
      <vt:lpstr>Arial</vt:lpstr>
      <vt:lpstr>Corbel</vt:lpstr>
      <vt:lpstr>Times New Roman</vt:lpstr>
      <vt:lpstr>Wingdings</vt:lpstr>
      <vt:lpstr>Wingdings 2</vt:lpstr>
      <vt:lpstr>Wingdings 3</vt:lpstr>
      <vt:lpstr>Moduł</vt:lpstr>
      <vt:lpstr>Postępowanie w leczeniu zespołu metabolicznego</vt:lpstr>
      <vt:lpstr>Zespół metaboliczny</vt:lpstr>
      <vt:lpstr>Inne nazwy</vt:lpstr>
      <vt:lpstr>Nie stanowi rozpoznania ale…</vt:lpstr>
      <vt:lpstr>&lt;a href="https://pl.freepik.com/wektory/infographic"&gt;Infographic plik wektorowy utworzone przez brgfx - pl.freepik.com&lt;/a&gt; </vt:lpstr>
      <vt:lpstr>Rozpoznanie: wg wspólnego stanowiska IDF, NHLBI, AHA, WHF, IAS i IASO (2009) powinny być spełnione dowolne 3 z 5 następujących kryteriów: </vt:lpstr>
      <vt:lpstr>Zespół metaboliczny - przyczyny</vt:lpstr>
      <vt:lpstr>Otyłość trzewna</vt:lpstr>
      <vt:lpstr>Dane WHO - dorośli</vt:lpstr>
      <vt:lpstr>Otyłość na świecie</vt:lpstr>
      <vt:lpstr>Polska</vt:lpstr>
      <vt:lpstr>Współczesne aktywności</vt:lpstr>
      <vt:lpstr>Współczesne posiłki</vt:lpstr>
      <vt:lpstr>Nadciśnienie tętnicze</vt:lpstr>
      <vt:lpstr>Przyczyny zgonów w Polsce (%)</vt:lpstr>
      <vt:lpstr>Karta ryzyka SCORE 10-letnie ryzyko incydentu sercowo-naczyniowego zakończonego zgonem w zależności od płci, wieku, ciśnienia tętniczego skurczowego, stężenia cholesterolu całkowitego i palenia papierosów (wg ESC 2003)</vt:lpstr>
      <vt:lpstr>Ciśnienie tętnicze </vt:lpstr>
      <vt:lpstr>Nadciśnienie tętnicze – ważny prawidłowy pomiar</vt:lpstr>
      <vt:lpstr>Nadciśnienie tętnicze- klasyfikacja</vt:lpstr>
      <vt:lpstr>Wtórne przyczyny nadciśnienia </vt:lpstr>
      <vt:lpstr>Podstawowe badania przy rozpoznaniu nadciśnienia</vt:lpstr>
      <vt:lpstr>Progowe i docelowe wartości NT</vt:lpstr>
      <vt:lpstr>Zawsze rozpocznij leczenie gdy:</vt:lpstr>
      <vt:lpstr>Modyfikacja stylu życia</vt:lpstr>
      <vt:lpstr>Zasady farmakoterapii</vt:lpstr>
      <vt:lpstr>Osoby w wieku podeszłym</vt:lpstr>
      <vt:lpstr>NT- stan pilny i stan naglący</vt:lpstr>
      <vt:lpstr>Leczenie </vt:lpstr>
      <vt:lpstr> Dyslipidemia</vt:lpstr>
      <vt:lpstr>Hipercholesterolemia </vt:lpstr>
      <vt:lpstr>Wtórne przyczyny hipercholesterolemii</vt:lpstr>
      <vt:lpstr>Leczenie dietetyczne</vt:lpstr>
      <vt:lpstr>Statyny – leki pierwszego wyboru</vt:lpstr>
      <vt:lpstr>Statyny – działania niepożądane</vt:lpstr>
      <vt:lpstr>Dawki startowe statyny</vt:lpstr>
      <vt:lpstr>Inne leki</vt:lpstr>
      <vt:lpstr>Dyslipidemia arterogenna</vt:lpstr>
      <vt:lpstr>Leczenie dyslipidemii</vt:lpstr>
      <vt:lpstr>Leczenie dyslipidemii arterogennej</vt:lpstr>
      <vt:lpstr>Fibraty</vt:lpstr>
      <vt:lpstr>Uwaga</vt:lpstr>
      <vt:lpstr>Leczenie zespołu metabolicznego</vt:lpstr>
      <vt:lpstr>Prezentacja programu PowerPoint</vt:lpstr>
      <vt:lpstr>&lt;a href="https://www.freepik.com/photos/food"&gt;Food photo created by shurkin_son - www.freepik.com&lt;/a&gt;</vt:lpstr>
      <vt:lpstr>Zdrowy ? Czy na pewno?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Postępowanie w leczeniu zespołu metabolicznego</dc:title>
  <dc:creator>Agnes</dc:creator>
  <cp:lastModifiedBy>dyrektor</cp:lastModifiedBy>
  <cp:revision>15</cp:revision>
  <dcterms:created xsi:type="dcterms:W3CDTF">2021-10-24T19:49:26Z</dcterms:created>
  <dcterms:modified xsi:type="dcterms:W3CDTF">2021-10-26T08:00:34Z</dcterms:modified>
</cp:coreProperties>
</file>